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18"/>
  </p:notesMasterIdLst>
  <p:handoutMasterIdLst>
    <p:handoutMasterId r:id="rId19"/>
  </p:handoutMasterIdLst>
  <p:sldIdLst>
    <p:sldId id="273" r:id="rId2"/>
    <p:sldId id="256" r:id="rId3"/>
    <p:sldId id="257" r:id="rId4"/>
    <p:sldId id="258" r:id="rId5"/>
    <p:sldId id="267" r:id="rId6"/>
    <p:sldId id="259" r:id="rId7"/>
    <p:sldId id="268" r:id="rId8"/>
    <p:sldId id="269" r:id="rId9"/>
    <p:sldId id="270" r:id="rId10"/>
    <p:sldId id="260" r:id="rId11"/>
    <p:sldId id="272" r:id="rId12"/>
    <p:sldId id="274" r:id="rId13"/>
    <p:sldId id="275" r:id="rId14"/>
    <p:sldId id="276" r:id="rId15"/>
    <p:sldId id="277" r:id="rId16"/>
    <p:sldId id="264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CC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736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D92911-DFBB-4708-B2DF-9CF786056953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ABED4F-0AB9-49DF-91CF-78B350FF6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1072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278EF-27CB-462C-81F9-30C61AA0BAF7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2DAFD-BD64-41B8-862B-E13F746C8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968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2DAFD-BD64-41B8-862B-E13F746C87A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C41-D7B0-4994-B76A-6FEB72829A9D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0C09-9A4A-45E5-A837-17DA9E00DD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C41-D7B0-4994-B76A-6FEB72829A9D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0C09-9A4A-45E5-A837-17DA9E00D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C41-D7B0-4994-B76A-6FEB72829A9D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0C09-9A4A-45E5-A837-17DA9E00D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C41-D7B0-4994-B76A-6FEB72829A9D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0C09-9A4A-45E5-A837-17DA9E00D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C41-D7B0-4994-B76A-6FEB72829A9D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0C09-9A4A-45E5-A837-17DA9E00DD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C41-D7B0-4994-B76A-6FEB72829A9D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0C09-9A4A-45E5-A837-17DA9E00D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C41-D7B0-4994-B76A-6FEB72829A9D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0C09-9A4A-45E5-A837-17DA9E00D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C41-D7B0-4994-B76A-6FEB72829A9D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0C09-9A4A-45E5-A837-17DA9E00D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C41-D7B0-4994-B76A-6FEB72829A9D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0C09-9A4A-45E5-A837-17DA9E00DD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C41-D7B0-4994-B76A-6FEB72829A9D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0C09-9A4A-45E5-A837-17DA9E00D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BC41-D7B0-4994-B76A-6FEB72829A9D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0C09-9A4A-45E5-A837-17DA9E00DD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325CBC41-D7B0-4994-B76A-6FEB72829A9D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93EE0C09-9A4A-45E5-A837-17DA9E00DD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5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b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447800"/>
            <a:ext cx="6720840" cy="1893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304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ritannic Bold" pitchFamily="34" charset="0"/>
              </a:rPr>
              <a:t>56</a:t>
            </a:r>
            <a:r>
              <a:rPr lang="en-US" sz="3600" baseline="30000" dirty="0" smtClean="0">
                <a:latin typeface="Britannic Bold" pitchFamily="34" charset="0"/>
              </a:rPr>
              <a:t>th</a:t>
            </a:r>
            <a:r>
              <a:rPr lang="en-US" sz="3600" dirty="0" smtClean="0">
                <a:latin typeface="Britannic Bold" pitchFamily="34" charset="0"/>
              </a:rPr>
              <a:t> Charter Anniversary Symposium </a:t>
            </a:r>
            <a:endParaRPr lang="en-US" sz="3600" dirty="0"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8100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RURAL BANKING :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REINVENTING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ITSELF FOR INCREASED RELEVANCE TO STAKEHOLDERS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763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Forte" pitchFamily="66" charset="0"/>
              </a:rPr>
              <a:t>HGC GUARANTY PROGRAMS 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447800"/>
            <a:ext cx="8153400" cy="4800600"/>
          </a:xfrm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Guaranty Program for Rural Banks</a:t>
            </a:r>
          </a:p>
          <a:p>
            <a:pPr algn="just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Guaranty Program for Small Loans for Home Improvement. </a:t>
            </a:r>
          </a:p>
          <a:p>
            <a:pPr algn="just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Employee Housing Programs</a:t>
            </a:r>
          </a:p>
          <a:p>
            <a:pPr algn="just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Bankers-Builders-Buyers(B-B-B) Program</a:t>
            </a:r>
          </a:p>
          <a:p>
            <a:pPr algn="just">
              <a:buBlip>
                <a:blip r:embed="rId2"/>
              </a:buBlip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</a:pPr>
            <a:endParaRPr lang="en-US" dirty="0" smtClean="0"/>
          </a:p>
          <a:p>
            <a:pPr algn="just">
              <a:buBlip>
                <a:blip r:embed="rId2"/>
              </a:buBlip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 under a roo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33400"/>
            <a:ext cx="1981201" cy="19812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914400" y="2286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Forte" pitchFamily="66" charset="0"/>
                <a:cs typeface="Arial" pitchFamily="34" charset="0"/>
              </a:rPr>
              <a:t>B-B-B+ Program (Housing Finance Circle) 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873248"/>
            <a:ext cx="3810000" cy="299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View detai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10000"/>
            <a:ext cx="1828801" cy="2057400"/>
          </a:xfrm>
          <a:prstGeom prst="rect">
            <a:avLst/>
          </a:prstGeom>
          <a:noFill/>
        </p:spPr>
      </p:pic>
      <p:pic>
        <p:nvPicPr>
          <p:cNvPr id="18438" name="Picture 6" descr="Bank build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599" y="3962400"/>
            <a:ext cx="1828801" cy="182880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 rot="21344830">
            <a:off x="3039838" y="2165064"/>
            <a:ext cx="4144693" cy="4335988"/>
            <a:chOff x="2963621" y="2170219"/>
            <a:chExt cx="4466408" cy="4335988"/>
          </a:xfrm>
        </p:grpSpPr>
        <p:sp>
          <p:nvSpPr>
            <p:cNvPr id="9" name="Circular Arrow 8"/>
            <p:cNvSpPr/>
            <p:nvPr/>
          </p:nvSpPr>
          <p:spPr>
            <a:xfrm rot="769595">
              <a:off x="2963621" y="2200832"/>
              <a:ext cx="4465247" cy="4305375"/>
            </a:xfrm>
            <a:prstGeom prst="circularArrow">
              <a:avLst>
                <a:gd name="adj1" fmla="val 6261"/>
                <a:gd name="adj2" fmla="val 888342"/>
                <a:gd name="adj3" fmla="val 20242257"/>
                <a:gd name="adj4" fmla="val 10627819"/>
                <a:gd name="adj5" fmla="val 8137"/>
              </a:avLst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ircular Arrow 11"/>
            <p:cNvSpPr/>
            <p:nvPr/>
          </p:nvSpPr>
          <p:spPr>
            <a:xfrm rot="11463569">
              <a:off x="2968695" y="2170219"/>
              <a:ext cx="4461334" cy="4254435"/>
            </a:xfrm>
            <a:prstGeom prst="circularArrow">
              <a:avLst>
                <a:gd name="adj1" fmla="val 6261"/>
                <a:gd name="adj2" fmla="val 888342"/>
                <a:gd name="adj3" fmla="val 20242257"/>
                <a:gd name="adj4" fmla="val 10917265"/>
                <a:gd name="adj5" fmla="val 8137"/>
              </a:avLst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57600" y="6211669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>
                <a:latin typeface="Arial Black" pitchFamily="34" charset="0"/>
              </a:rPr>
              <a:t> official website : www.bbbprogram.com</a:t>
            </a:r>
            <a:endParaRPr lang="en-US" b="1" dirty="0">
              <a:latin typeface="Arial Black" pitchFamily="34" charset="0"/>
            </a:endParaRPr>
          </a:p>
        </p:txBody>
      </p:sp>
      <p:pic>
        <p:nvPicPr>
          <p:cNvPr id="11" name="Picture 10" descr="download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1143000"/>
            <a:ext cx="1684082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8320" y="27432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RURAL BANK PARTNERS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3716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RB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Lipa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			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RB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Cauayan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RB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Tanza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			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RB Rosario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Rang-ay Bank 		RB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San Jose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RB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Guinobatan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RB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Pagbilao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Bank of Makati 		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Macro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Banco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Alabang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RB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Porac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Zambank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AMA Rural Bank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Cantilan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			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Mount Carmel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RB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Mabitac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2433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NN 767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14900" cy="3276600"/>
          </a:xfrm>
          <a:prstGeom prst="rect">
            <a:avLst/>
          </a:prstGeom>
        </p:spPr>
      </p:pic>
      <p:pic>
        <p:nvPicPr>
          <p:cNvPr id="4" name="Picture 3" descr="JUNN 4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3276600"/>
            <a:ext cx="53721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MG_22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800"/>
            <a:ext cx="6438900" cy="4292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MG_22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77724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1752600"/>
            <a:ext cx="8001000" cy="183038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" pitchFamily="34" charset="0"/>
                <a:cs typeface="Arial" pitchFamily="34" charset="0"/>
              </a:rPr>
              <a:t>		 </a:t>
            </a:r>
            <a:r>
              <a:rPr lang="en-US" sz="6000" dirty="0" smtClean="0">
                <a:latin typeface="Algerian" pitchFamily="82" charset="0"/>
                <a:cs typeface="Arial" pitchFamily="34" charset="0"/>
              </a:rPr>
              <a:t>Thank You! </a:t>
            </a:r>
            <a:endParaRPr lang="en-US" sz="6000" dirty="0">
              <a:latin typeface="Algerian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8915400" cy="1828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HOME GUARANTY CORPORATION </a:t>
            </a:r>
            <a:endParaRPr lang="en-US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66800" y="381000"/>
            <a:ext cx="7772400" cy="6248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sz="3200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sz="36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n-US" sz="36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n-US" sz="36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sz="3800" b="1" dirty="0" smtClean="0">
                <a:solidFill>
                  <a:srgbClr val="002060"/>
                </a:solidFill>
                <a:latin typeface="Arial Black" pitchFamily="34" charset="0"/>
              </a:rPr>
              <a:t>“</a:t>
            </a:r>
            <a:r>
              <a:rPr lang="en-US" sz="38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3300" b="1" dirty="0" smtClean="0">
                <a:solidFill>
                  <a:srgbClr val="002060"/>
                </a:solidFill>
                <a:latin typeface="Arial Black" pitchFamily="34" charset="0"/>
              </a:rPr>
              <a:t>Novel and Fresh Business Ideas </a:t>
            </a:r>
            <a:r>
              <a:rPr lang="en-US" sz="3800" b="1" dirty="0" smtClean="0">
                <a:solidFill>
                  <a:srgbClr val="002060"/>
                </a:solidFill>
                <a:latin typeface="Arial Black" pitchFamily="34" charset="0"/>
              </a:rPr>
              <a:t>” </a:t>
            </a:r>
            <a:endParaRPr lang="en-US" sz="3800" b="1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1027" name="Object 15"/>
          <p:cNvGraphicFramePr>
            <a:graphicFrameLocks noChangeAspect="1"/>
          </p:cNvGraphicFramePr>
          <p:nvPr/>
        </p:nvGraphicFramePr>
        <p:xfrm>
          <a:off x="2743200" y="1905000"/>
          <a:ext cx="4267200" cy="3556000"/>
        </p:xfrm>
        <a:graphic>
          <a:graphicData uri="http://schemas.openxmlformats.org/presentationml/2006/ole">
            <p:oleObj spid="_x0000_s1029" name="CorelDRAW" r:id="rId3" imgW="4428744" imgH="4407408" progId="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orte" pitchFamily="66" charset="0"/>
                <a:cs typeface="Arial" pitchFamily="34" charset="0"/>
              </a:rPr>
              <a:t>Mandates:  </a:t>
            </a:r>
            <a:endParaRPr lang="en-US" sz="4000" dirty="0">
              <a:latin typeface="Forte" pitchFamily="66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8305800" cy="5105400"/>
          </a:xfrm>
        </p:spPr>
        <p:txBody>
          <a:bodyPr>
            <a:noAutofit/>
          </a:bodyPr>
          <a:lstStyle/>
          <a:p>
            <a:pPr marL="398463" lvl="1" indent="214313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600" dirty="0" smtClean="0">
                <a:latin typeface="Arial Narrow" pitchFamily="34" charset="0"/>
                <a:cs typeface="Arial" pitchFamily="34" charset="0"/>
              </a:rPr>
              <a:t>To mobilize private funds for home lending</a:t>
            </a:r>
          </a:p>
          <a:p>
            <a:pPr marL="398463" lvl="1" indent="214313">
              <a:buClr>
                <a:schemeClr val="tx1"/>
              </a:buClr>
              <a:buNone/>
            </a:pPr>
            <a:endParaRPr lang="en-US" sz="3600" dirty="0" smtClean="0">
              <a:latin typeface="Arial Narrow" pitchFamily="34" charset="0"/>
              <a:cs typeface="Arial" pitchFamily="34" charset="0"/>
            </a:endParaRPr>
          </a:p>
          <a:p>
            <a:pPr marL="633413" lvl="1" indent="-277813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600" dirty="0" smtClean="0">
                <a:latin typeface="Arial Narrow" pitchFamily="34" charset="0"/>
                <a:cs typeface="Arial" pitchFamily="34" charset="0"/>
              </a:rPr>
              <a:t>To guaranty the payment of housing loans in 	the event of borrowers’ default </a:t>
            </a:r>
          </a:p>
          <a:p>
            <a:pPr marL="633413" lvl="1" indent="-277813">
              <a:buClr>
                <a:schemeClr val="tx1"/>
              </a:buClr>
              <a:buNone/>
            </a:pPr>
            <a:endParaRPr lang="en-US" sz="3600" dirty="0" smtClean="0">
              <a:latin typeface="Arial Narrow" pitchFamily="34" charset="0"/>
              <a:cs typeface="Arial" pitchFamily="34" charset="0"/>
            </a:endParaRPr>
          </a:p>
          <a:p>
            <a:pPr marL="391795" lvl="1" indent="-34925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600" dirty="0" smtClean="0">
                <a:latin typeface="Arial Narrow" pitchFamily="34" charset="0"/>
                <a:cs typeface="Arial" pitchFamily="34" charset="0"/>
              </a:rPr>
              <a:t> To ensure sustainability of housing finance 	particularly for low-income </a:t>
            </a:r>
            <a:r>
              <a:rPr lang="en-US" sz="3600" dirty="0" err="1" smtClean="0">
                <a:latin typeface="Arial Narrow" pitchFamily="34" charset="0"/>
                <a:cs typeface="Arial" pitchFamily="34" charset="0"/>
              </a:rPr>
              <a:t>familes</a:t>
            </a:r>
            <a:r>
              <a:rPr lang="en-US" sz="3600" dirty="0" smtClean="0">
                <a:latin typeface="Arial Narrow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49808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Forte" pitchFamily="66" charset="0"/>
                <a:cs typeface="Arial" pitchFamily="34" charset="0"/>
              </a:rPr>
              <a:t>Benefits of the HGC Guaranty  </a:t>
            </a:r>
            <a:endParaRPr lang="en-US" sz="4000" dirty="0">
              <a:latin typeface="Forte" pitchFamily="66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90600" y="1219200"/>
          <a:ext cx="7924800" cy="4656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168"/>
                <a:gridCol w="4675632"/>
              </a:tblGrid>
              <a:tr h="119140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  <a:cs typeface="Arial" pitchFamily="34" charset="0"/>
                        </a:rPr>
                        <a:t>Risk Cover</a:t>
                      </a:r>
                      <a:r>
                        <a:rPr lang="en-US" sz="2000" baseline="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endParaRPr lang="en-US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100% of the outstanding principal balance</a:t>
                      </a:r>
                      <a:endParaRPr lang="en-US" sz="1800" dirty="0" smtClean="0"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457200" algn="l"/>
                        </a:tabLs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Guaranteed interest of up to 11%. </a:t>
                      </a:r>
                      <a:endParaRPr lang="en-US" sz="1800" dirty="0" smtClean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9459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  <a:cs typeface="Arial" pitchFamily="34" charset="0"/>
                        </a:rPr>
                        <a:t>Tax incentive</a:t>
                      </a:r>
                      <a:r>
                        <a:rPr lang="en-US" sz="2000" baseline="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endParaRPr lang="en-US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Interest income on housing loans up to the        extent of 11% is exempt from all forms of taxation. </a:t>
                      </a:r>
                      <a:endParaRPr lang="en-US" sz="1800" dirty="0" smtClean="0"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endParaRPr lang="en-US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1528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  <a:cs typeface="Arial" pitchFamily="34" charset="0"/>
                        </a:rPr>
                        <a:t>Sovereign Guaranty </a:t>
                      </a:r>
                      <a:endParaRPr lang="en-US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HGC guaranty carries the sovereign guaranty of the Republic of the Philippines</a:t>
                      </a:r>
                      <a:r>
                        <a:rPr lang="en-US" sz="2000" kern="12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(ROP). </a:t>
                      </a:r>
                      <a:endParaRPr lang="en-US" sz="1800" dirty="0" smtClean="0"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en-US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5482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  <a:cs typeface="Arial" pitchFamily="34" charset="0"/>
                        </a:rPr>
                        <a:t>Easing of Administrative Burden</a:t>
                      </a:r>
                      <a:r>
                        <a:rPr lang="en-US" sz="2000" baseline="0" dirty="0" smtClean="0"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  <a:endParaRPr lang="en-US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2000" dirty="0" smtClean="0">
                          <a:latin typeface="Arial Narrow" pitchFamily="34" charset="0"/>
                          <a:cs typeface="Arial" pitchFamily="34" charset="0"/>
                        </a:rPr>
                        <a:t>Collection and foreclosure</a:t>
                      </a:r>
                      <a:r>
                        <a:rPr lang="en-US" sz="2000" baseline="0" dirty="0" smtClean="0">
                          <a:latin typeface="Arial Narrow" pitchFamily="34" charset="0"/>
                          <a:cs typeface="Arial" pitchFamily="34" charset="0"/>
                        </a:rPr>
                        <a:t> are shifted to HGC </a:t>
                      </a:r>
                      <a:endParaRPr lang="en-US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Forte" pitchFamily="66" charset="0"/>
                <a:cs typeface="Arial" pitchFamily="34" charset="0"/>
              </a:rPr>
              <a:t>Benefits of the HGC Guaranty </a:t>
            </a:r>
            <a:endParaRPr lang="en-US" dirty="0">
              <a:latin typeface="Forte" pitchFamily="66" charset="0"/>
              <a:cs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066800" y="1295400"/>
          <a:ext cx="7848600" cy="51749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300"/>
                <a:gridCol w="3924300"/>
              </a:tblGrid>
              <a:tr h="1334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Zero-Risk Classification </a:t>
                      </a:r>
                      <a:endParaRPr lang="en-US" sz="2000" dirty="0" smtClean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  <a:p>
                      <a:endParaRPr lang="en-US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HGC-guaranteed loans have zero risk weight. Banks are exempt from providing risk capital on HGC-guaranteed loans </a:t>
                      </a:r>
                      <a:endParaRPr lang="en-US" sz="2000" dirty="0" smtClean="0"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en-US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177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Higher</a:t>
                      </a:r>
                      <a:r>
                        <a:rPr lang="en-US" sz="2000" kern="1200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Loan Value </a:t>
                      </a:r>
                      <a:endParaRPr lang="en-US" sz="2000" dirty="0" smtClean="0">
                        <a:latin typeface="Arial Narrow" pitchFamily="34" charset="0"/>
                        <a:ea typeface="Calibri"/>
                        <a:cs typeface="Arial" pitchFamily="34" charset="0"/>
                      </a:endParaRPr>
                    </a:p>
                    <a:p>
                      <a:endParaRPr lang="en-US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The 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Bangko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Sentral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ng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Pilipinas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allows a higher loan value, specifically 90% of appraised value of the collateral if it will be covered by an HGC guaranty. Otherwise, the loan is limited to 80% of appraised value. </a:t>
                      </a:r>
                      <a:endParaRPr lang="en-US" sz="2000" dirty="0" smtClean="0"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en-US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3449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  <a:cs typeface="Arial" pitchFamily="34" charset="0"/>
                        </a:rPr>
                        <a:t>Exemption from REL and</a:t>
                      </a:r>
                      <a:r>
                        <a:rPr lang="en-US" sz="2000" baseline="0" dirty="0" smtClean="0">
                          <a:latin typeface="Arial Narrow" pitchFamily="34" charset="0"/>
                          <a:cs typeface="Arial" pitchFamily="34" charset="0"/>
                        </a:rPr>
                        <a:t> SBL </a:t>
                      </a:r>
                      <a:endParaRPr lang="en-US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en-US" sz="2000" dirty="0" smtClean="0">
                          <a:latin typeface="Arial Narrow" pitchFamily="34" charset="0"/>
                          <a:cs typeface="Arial" pitchFamily="34" charset="0"/>
                        </a:rPr>
                        <a:t>HGC</a:t>
                      </a:r>
                      <a:r>
                        <a:rPr lang="en-US" sz="2000" baseline="0" dirty="0" smtClean="0">
                          <a:latin typeface="Arial Narrow" pitchFamily="34" charset="0"/>
                          <a:cs typeface="Arial" pitchFamily="34" charset="0"/>
                        </a:rPr>
                        <a:t> guaranteed accounts are exempted from the BSP’s requirement on maximum Real Estate Loan Limit and Single Borrowers Limit </a:t>
                      </a:r>
                      <a:endParaRPr lang="en-US" sz="2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latin typeface="Forte" pitchFamily="66" charset="0"/>
                <a:cs typeface="Arial" pitchFamily="34" charset="0"/>
              </a:rPr>
              <a:t>HGC ‘s Guaranty Progr</a:t>
            </a:r>
            <a:r>
              <a:rPr lang="en-US" sz="4800" dirty="0" smtClean="0">
                <a:latin typeface="Forte" pitchFamily="66" charset="0"/>
              </a:rPr>
              <a:t>ams </a:t>
            </a:r>
            <a:endParaRPr lang="en-US" sz="4800" dirty="0"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800600"/>
          </a:xfrm>
        </p:spPr>
        <p:txBody>
          <a:bodyPr>
            <a:normAutofit fontScale="77500" lnSpcReduction="20000"/>
          </a:bodyPr>
          <a:lstStyle/>
          <a:p>
            <a:pPr marL="738188" indent="-273050">
              <a:buClrTx/>
              <a:buFont typeface="Wingdings" pitchFamily="2" charset="2"/>
              <a:buChar char="q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Retail guaranty : covers the credit risk of individual housing loan borrowers</a:t>
            </a:r>
          </a:p>
          <a:p>
            <a:pPr marL="738188" indent="-273050">
              <a:buClrTx/>
              <a:buFont typeface="Wingdings" pitchFamily="2" charset="2"/>
              <a:buChar char="q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738188" indent="-273050">
              <a:buClrTx/>
              <a:buFont typeface="Wingdings" pitchFamily="2" charset="2"/>
              <a:buChar char="q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Developmental guaranty : covers the credit risk of loans for construction of housing projects</a:t>
            </a:r>
          </a:p>
          <a:p>
            <a:pPr marL="738188" indent="-273050">
              <a:buClrTx/>
              <a:buFont typeface="Wingdings" pitchFamily="2" charset="2"/>
              <a:buChar char="q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738188" indent="-273050">
              <a:buClrTx/>
              <a:buFont typeface="Wingdings" pitchFamily="2" charset="2"/>
              <a:buChar char="q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Guaranty on asset-backed securities : Bonds, Corporate Notes, Commercial Papers </a:t>
            </a:r>
          </a:p>
          <a:p>
            <a:pPr marL="738188" indent="-273050">
              <a:buClrTx/>
              <a:buFont typeface="Wingdings" pitchFamily="2" charset="2"/>
              <a:buChar char="q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738188" indent="-273050">
              <a:buClrTx/>
              <a:buFont typeface="Wingdings" pitchFamily="2" charset="2"/>
              <a:buChar char="q"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Abot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Kaya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Pabahay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Guaranty Program : covers the credit risk of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Pag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-IBIG, GSIS and SSS on socialized housing loans.</a:t>
            </a:r>
          </a:p>
          <a:p>
            <a:pPr>
              <a:buFont typeface="Courier New" pitchFamily="49" charset="0"/>
              <a:buChar char="o"/>
            </a:pPr>
            <a:endParaRPr lang="en-US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5920" y="228600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Forte" pitchFamily="66" charset="0"/>
                <a:cs typeface="Arial" pitchFamily="34" charset="0"/>
              </a:rPr>
              <a:t>HGC Guaranty Operations </a:t>
            </a:r>
            <a:endParaRPr lang="en-US" dirty="0">
              <a:latin typeface="Forte" pitchFamily="66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800600"/>
          </a:xfrm>
        </p:spPr>
        <p:txBody>
          <a:bodyPr>
            <a:normAutofit fontScale="77500" lnSpcReduction="20000"/>
          </a:bodyPr>
          <a:lstStyle/>
          <a:p>
            <a:pPr marL="738188" lvl="0" indent="-273050" algn="just">
              <a:buClrTx/>
              <a:buFont typeface="Courier New" pitchFamily="49" charset="0"/>
              <a:buChar char="o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Guaranty Lines are extended to lenders of individual housing loans and construction loans of developers.</a:t>
            </a:r>
          </a:p>
          <a:p>
            <a:pPr marL="738188" indent="-273050" algn="just">
              <a:buClrTx/>
              <a:buFont typeface="Courier New" pitchFamily="49" charset="0"/>
              <a:buChar char="o"/>
            </a:pPr>
            <a:endParaRPr lang="en-US" sz="3100" dirty="0" smtClean="0">
              <a:latin typeface="Arial" pitchFamily="34" charset="0"/>
              <a:cs typeface="Arial" pitchFamily="34" charset="0"/>
            </a:endParaRPr>
          </a:p>
          <a:p>
            <a:pPr marL="738188" lvl="0" indent="-273050" algn="just">
              <a:buClrTx/>
              <a:buFont typeface="Courier New" pitchFamily="49" charset="0"/>
              <a:buChar char="o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Guaranty premium is paid by the lenders to enforce the guaranty coverage.</a:t>
            </a:r>
          </a:p>
          <a:p>
            <a:pPr marL="738188" indent="-273050" algn="just">
              <a:buClrTx/>
              <a:buFont typeface="Courier New" pitchFamily="49" charset="0"/>
              <a:buChar char="o"/>
            </a:pPr>
            <a:endParaRPr lang="en-US" sz="3100" dirty="0" smtClean="0">
              <a:latin typeface="Arial" pitchFamily="34" charset="0"/>
              <a:cs typeface="Arial" pitchFamily="34" charset="0"/>
            </a:endParaRPr>
          </a:p>
          <a:p>
            <a:pPr marL="738188" lvl="0" indent="-273050" algn="just">
              <a:buClrTx/>
              <a:buFont typeface="Courier New" pitchFamily="49" charset="0"/>
              <a:buChar char="o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In the event of default, HGC pays the lender in cash or debenture  bonds.</a:t>
            </a:r>
          </a:p>
          <a:p>
            <a:pPr marL="738188" lvl="0" indent="-273050" algn="just">
              <a:buClrTx/>
              <a:buFont typeface="Courier New" pitchFamily="49" charset="0"/>
              <a:buChar char="o"/>
            </a:pPr>
            <a:endParaRPr lang="en-US" sz="3100" dirty="0" smtClean="0">
              <a:latin typeface="Arial" pitchFamily="34" charset="0"/>
              <a:cs typeface="Arial" pitchFamily="34" charset="0"/>
            </a:endParaRPr>
          </a:p>
          <a:p>
            <a:pPr marL="738188" lvl="0" indent="-273050" algn="just">
              <a:buClrTx/>
              <a:buFont typeface="Courier New" pitchFamily="49" charset="0"/>
              <a:buChar char="o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The collateral or mortgaged property is assigned to HGC.</a:t>
            </a:r>
          </a:p>
          <a:p>
            <a:pPr marL="738188" lvl="0" indent="-273050" algn="just">
              <a:buClrTx/>
              <a:buFont typeface="Courier New" pitchFamily="49" charset="0"/>
              <a:buChar char="o"/>
            </a:pPr>
            <a:endParaRPr lang="en-US" sz="3100" dirty="0" smtClean="0">
              <a:latin typeface="Arial" pitchFamily="34" charset="0"/>
              <a:cs typeface="Arial" pitchFamily="34" charset="0"/>
            </a:endParaRPr>
          </a:p>
          <a:p>
            <a:pPr marL="738188" lvl="0" indent="-273050" algn="just">
              <a:buClrTx/>
              <a:buFont typeface="Courier New" pitchFamily="49" charset="0"/>
              <a:buChar char="o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HGC recovers its guaranty exposure from the sale of the properties.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Forte" pitchFamily="66" charset="0"/>
                <a:cs typeface="Arial" pitchFamily="34" charset="0"/>
              </a:rPr>
              <a:t>HGC’s Accomplishments </a:t>
            </a:r>
            <a:br>
              <a:rPr lang="en-US" dirty="0" smtClean="0">
                <a:latin typeface="Forte" pitchFamily="66" charset="0"/>
                <a:cs typeface="Arial" pitchFamily="34" charset="0"/>
              </a:rPr>
            </a:br>
            <a:r>
              <a:rPr lang="en-US" sz="4400" dirty="0" smtClean="0">
                <a:latin typeface="Forte" pitchFamily="66" charset="0"/>
                <a:cs typeface="Arial" pitchFamily="34" charset="0"/>
              </a:rPr>
              <a:t>As of end of FY2012</a:t>
            </a:r>
            <a:endParaRPr lang="en-US" dirty="0">
              <a:latin typeface="Forte" pitchFamily="66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4800600"/>
          </a:xfrm>
        </p:spPr>
        <p:txBody>
          <a:bodyPr>
            <a:normAutofit lnSpcReduction="10000"/>
          </a:bodyPr>
          <a:lstStyle/>
          <a:p>
            <a:pPr marL="515938" indent="-433388" algn="just">
              <a:buClrTx/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5938" indent="-433388" algn="just"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Total Guaranteed: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P77.44 Billio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 (equivalent to 51,114 housing units) </a:t>
            </a:r>
          </a:p>
          <a:p>
            <a:pPr marL="515938" indent="-433388" algn="just">
              <a:buClrTx/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5938" indent="-433388" algn="just"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Outstanding Guaranty: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P82.4 Billion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(82,665 housing units covered) </a:t>
            </a:r>
          </a:p>
          <a:p>
            <a:pPr marL="515938" indent="-433388" algn="just">
              <a:buClrTx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5938" indent="-433388" algn="just"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Net Worth: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P7.26 Billion </a:t>
            </a:r>
          </a:p>
          <a:p>
            <a:pPr marL="515938" indent="-433388" algn="just">
              <a:buClrTx/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5938" indent="-433388" algn="just"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Guaranty Capacity: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P145.29 Billion </a:t>
            </a:r>
          </a:p>
          <a:p>
            <a:pPr marL="738188" lvl="0" indent="-273050">
              <a:buClrTx/>
              <a:buNone/>
            </a:pPr>
            <a:endParaRPr lang="en-US" sz="3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Forte" pitchFamily="66" charset="0"/>
                <a:cs typeface="Arial" pitchFamily="34" charset="0"/>
              </a:rPr>
              <a:t>HGC’s Accomplishments </a:t>
            </a:r>
            <a:br>
              <a:rPr lang="en-US" dirty="0" smtClean="0">
                <a:latin typeface="Forte" pitchFamily="66" charset="0"/>
                <a:cs typeface="Arial" pitchFamily="34" charset="0"/>
              </a:rPr>
            </a:br>
            <a:r>
              <a:rPr lang="en-US" sz="4400" dirty="0" smtClean="0">
                <a:latin typeface="Forte" pitchFamily="66" charset="0"/>
                <a:cs typeface="Arial" pitchFamily="34" charset="0"/>
              </a:rPr>
              <a:t>As of end of FY2012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47800"/>
            <a:ext cx="8001000" cy="4724400"/>
          </a:xfrm>
        </p:spPr>
        <p:txBody>
          <a:bodyPr>
            <a:normAutofit/>
          </a:bodyPr>
          <a:lstStyle/>
          <a:p>
            <a:pPr algn="just">
              <a:buClrTx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Income from Operations: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P457.58M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ClrTx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Tx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Asset Disposition: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P1.51Billion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Clr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( 2,140 units)</a:t>
            </a:r>
          </a:p>
          <a:p>
            <a:pPr algn="just">
              <a:buClrTx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374650" algn="just">
              <a:buClrTx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Remittance to the Bureau of Treasury: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P51  Million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>
        <a:blipFill>
          <a:blip xmlns:r="http://schemas.openxmlformats.org/officeDocument/2006/relationships" r:embed="rId2"/>
          <a:tile tx="0" ty="0" sx="100000" sy="100000" flip="none" algn="tl"/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1511</TotalTime>
  <Words>569</Words>
  <Application>Microsoft Office PowerPoint</Application>
  <PresentationFormat>On-screen Show (4:3)</PresentationFormat>
  <Paragraphs>99</Paragraphs>
  <Slides>16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Solstice</vt:lpstr>
      <vt:lpstr>CorelDRAW</vt:lpstr>
      <vt:lpstr>Slide 1</vt:lpstr>
      <vt:lpstr>HOME GUARANTY CORPORATION </vt:lpstr>
      <vt:lpstr>Mandates:  </vt:lpstr>
      <vt:lpstr>Benefits of the HGC Guaranty  </vt:lpstr>
      <vt:lpstr>Benefits of the HGC Guaranty </vt:lpstr>
      <vt:lpstr>HGC ‘s Guaranty Programs </vt:lpstr>
      <vt:lpstr>HGC Guaranty Operations </vt:lpstr>
      <vt:lpstr>HGC’s Accomplishments  As of end of FY2012</vt:lpstr>
      <vt:lpstr>HGC’s Accomplishments  As of end of FY2012</vt:lpstr>
      <vt:lpstr>HGC GUARANTY PROGRAMS </vt:lpstr>
      <vt:lpstr>Slide 11</vt:lpstr>
      <vt:lpstr>RURAL BANK PARTNERS </vt:lpstr>
      <vt:lpstr>Slide 13</vt:lpstr>
      <vt:lpstr>Slide 14</vt:lpstr>
      <vt:lpstr>Slide 15</vt:lpstr>
      <vt:lpstr>   Thank You!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GUARANTY CORPORATION</dc:title>
  <dc:creator>lbp127942</dc:creator>
  <cp:lastModifiedBy>Guest Account</cp:lastModifiedBy>
  <cp:revision>72</cp:revision>
  <dcterms:created xsi:type="dcterms:W3CDTF">2013-11-12T07:16:49Z</dcterms:created>
  <dcterms:modified xsi:type="dcterms:W3CDTF">2013-11-12T07:29:50Z</dcterms:modified>
</cp:coreProperties>
</file>