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</p:sldIdLst>
  <p:sldSz cx="9144000" cy="6858000" type="screen4x3"/>
  <p:notesSz cx="7053263" cy="9309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7B0E7"/>
    <a:srgbClr val="5BE3D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2" d="100"/>
          <a:sy n="72" d="100"/>
        </p:scale>
        <p:origin x="-110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56414" cy="465455"/>
          </a:xfrm>
          <a:prstGeom prst="rect">
            <a:avLst/>
          </a:prstGeom>
        </p:spPr>
        <p:txBody>
          <a:bodyPr vert="horz" lIns="93497" tIns="46749" rIns="93497" bIns="4674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5217" y="0"/>
            <a:ext cx="3056414" cy="465455"/>
          </a:xfrm>
          <a:prstGeom prst="rect">
            <a:avLst/>
          </a:prstGeom>
        </p:spPr>
        <p:txBody>
          <a:bodyPr vert="horz" lIns="93497" tIns="46749" rIns="93497" bIns="46749" rtlCol="0"/>
          <a:lstStyle>
            <a:lvl1pPr algn="r">
              <a:defRPr sz="1200"/>
            </a:lvl1pPr>
          </a:lstStyle>
          <a:p>
            <a:fld id="{48478571-5333-4150-9740-96E3EAFA9D55}" type="datetimeFigureOut">
              <a:rPr lang="en-US" smtClean="0"/>
              <a:pPr/>
              <a:t>11/12/2013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00150" y="698500"/>
            <a:ext cx="4654550" cy="34909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497" tIns="46749" rIns="93497" bIns="4674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5327" y="4421823"/>
            <a:ext cx="5642610" cy="4189095"/>
          </a:xfrm>
          <a:prstGeom prst="rect">
            <a:avLst/>
          </a:prstGeom>
        </p:spPr>
        <p:txBody>
          <a:bodyPr vert="horz" lIns="93497" tIns="46749" rIns="93497" bIns="46749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2029"/>
            <a:ext cx="3056414" cy="465455"/>
          </a:xfrm>
          <a:prstGeom prst="rect">
            <a:avLst/>
          </a:prstGeom>
        </p:spPr>
        <p:txBody>
          <a:bodyPr vert="horz" lIns="93497" tIns="46749" rIns="93497" bIns="4674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5217" y="8842029"/>
            <a:ext cx="3056414" cy="465455"/>
          </a:xfrm>
          <a:prstGeom prst="rect">
            <a:avLst/>
          </a:prstGeom>
        </p:spPr>
        <p:txBody>
          <a:bodyPr vert="horz" lIns="93497" tIns="46749" rIns="93497" bIns="46749" rtlCol="0" anchor="b"/>
          <a:lstStyle>
            <a:lvl1pPr algn="r">
              <a:defRPr sz="1200"/>
            </a:lvl1pPr>
          </a:lstStyle>
          <a:p>
            <a:fld id="{9B840DB0-6A83-4D75-BEEB-828D4B437BA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840DB0-6A83-4D75-BEEB-828D4B437BA5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840DB0-6A83-4D75-BEEB-828D4B437BA5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840DB0-6A83-4D75-BEEB-828D4B437BA5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840DB0-6A83-4D75-BEEB-828D4B437BA5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840DB0-6A83-4D75-BEEB-828D4B437BA5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840DB0-6A83-4D75-BEEB-828D4B437BA5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840DB0-6A83-4D75-BEEB-828D4B437BA5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840DB0-6A83-4D75-BEEB-828D4B437BA5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840DB0-6A83-4D75-BEEB-828D4B437BA5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840DB0-6A83-4D75-BEEB-828D4B437BA5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840DB0-6A83-4D75-BEEB-828D4B437BA5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CDA4B791-E9F4-4140-B904-4D5633AD0137}" type="datetimeFigureOut">
              <a:rPr lang="en-US" smtClean="0"/>
              <a:pPr/>
              <a:t>11/12/2013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E636E314-E0D1-4B42-86C0-2E26CFF0739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A4B791-E9F4-4140-B904-4D5633AD0137}" type="datetimeFigureOut">
              <a:rPr lang="en-US" smtClean="0"/>
              <a:pPr/>
              <a:t>11/12/2013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36E314-E0D1-4B42-86C0-2E26CFF0739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A4B791-E9F4-4140-B904-4D5633AD0137}" type="datetimeFigureOut">
              <a:rPr lang="en-US" smtClean="0"/>
              <a:pPr/>
              <a:t>11/12/2013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36E314-E0D1-4B42-86C0-2E26CFF0739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CDA4B791-E9F4-4140-B904-4D5633AD0137}" type="datetimeFigureOut">
              <a:rPr lang="en-US" smtClean="0"/>
              <a:pPr/>
              <a:t>11/12/2013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E636E314-E0D1-4B42-86C0-2E26CFF0739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CDA4B791-E9F4-4140-B904-4D5633AD0137}" type="datetimeFigureOut">
              <a:rPr lang="en-US" smtClean="0"/>
              <a:pPr/>
              <a:t>11/12/2013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E636E314-E0D1-4B42-86C0-2E26CFF0739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A4B791-E9F4-4140-B904-4D5633AD0137}" type="datetimeFigureOut">
              <a:rPr lang="en-US" smtClean="0"/>
              <a:pPr/>
              <a:t>11/12/2013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36E314-E0D1-4B42-86C0-2E26CFF0739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A4B791-E9F4-4140-B904-4D5633AD0137}" type="datetimeFigureOut">
              <a:rPr lang="en-US" smtClean="0"/>
              <a:pPr/>
              <a:t>11/12/2013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36E314-E0D1-4B42-86C0-2E26CFF0739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CDA4B791-E9F4-4140-B904-4D5633AD0137}" type="datetimeFigureOut">
              <a:rPr lang="en-US" smtClean="0"/>
              <a:pPr/>
              <a:t>11/12/2013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E636E314-E0D1-4B42-86C0-2E26CFF0739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A4B791-E9F4-4140-B904-4D5633AD0137}" type="datetimeFigureOut">
              <a:rPr lang="en-US" smtClean="0"/>
              <a:pPr/>
              <a:t>11/12/2013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36E314-E0D1-4B42-86C0-2E26CFF0739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CDA4B791-E9F4-4140-B904-4D5633AD0137}" type="datetimeFigureOut">
              <a:rPr lang="en-US" smtClean="0"/>
              <a:pPr/>
              <a:t>11/12/2013</a:t>
            </a:fld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E636E314-E0D1-4B42-86C0-2E26CFF0739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CDA4B791-E9F4-4140-B904-4D5633AD0137}" type="datetimeFigureOut">
              <a:rPr lang="en-US" smtClean="0"/>
              <a:pPr/>
              <a:t>11/12/2013</a:t>
            </a:fld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E636E314-E0D1-4B42-86C0-2E26CFF0739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CDA4B791-E9F4-4140-B904-4D5633AD0137}" type="datetimeFigureOut">
              <a:rPr lang="en-US" smtClean="0"/>
              <a:pPr/>
              <a:t>11/12/2013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E636E314-E0D1-4B42-86C0-2E26CFF0739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066801"/>
            <a:ext cx="7772400" cy="1981199"/>
          </a:xfrm>
        </p:spPr>
        <p:txBody>
          <a:bodyPr>
            <a:normAutofit/>
          </a:bodyPr>
          <a:lstStyle/>
          <a:p>
            <a:r>
              <a:rPr lang="en-US" sz="4400" dirty="0" smtClean="0"/>
              <a:t>Transform Your Bank’s Operations Model -</a:t>
            </a:r>
            <a:endParaRPr lang="en-US" sz="4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38400" y="3886200"/>
            <a:ext cx="6019800" cy="1905000"/>
          </a:xfrm>
        </p:spPr>
        <p:txBody>
          <a:bodyPr>
            <a:normAutofit/>
          </a:bodyPr>
          <a:lstStyle/>
          <a:p>
            <a:r>
              <a:rPr lang="en-US" sz="3000" dirty="0" smtClean="0">
                <a:solidFill>
                  <a:schemeClr val="tx1"/>
                </a:solidFill>
              </a:rPr>
              <a:t>A Best Practices Discussion </a:t>
            </a:r>
          </a:p>
          <a:p>
            <a:r>
              <a:rPr lang="en-US" dirty="0" smtClean="0"/>
              <a:t>Leading Research: </a:t>
            </a:r>
          </a:p>
          <a:p>
            <a:r>
              <a:rPr lang="en-US" dirty="0" smtClean="0"/>
              <a:t>Daniel O’Keefe, </a:t>
            </a:r>
            <a:r>
              <a:rPr lang="en-US" dirty="0" err="1" smtClean="0"/>
              <a:t>Ashish</a:t>
            </a:r>
            <a:r>
              <a:rPr lang="en-US" dirty="0" smtClean="0"/>
              <a:t> Jain</a:t>
            </a:r>
          </a:p>
          <a:p>
            <a:r>
              <a:rPr lang="en-US" dirty="0" smtClean="0"/>
              <a:t>Booz &amp; Co.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15962"/>
          </a:xfrm>
        </p:spPr>
        <p:txBody>
          <a:bodyPr>
            <a:normAutofit/>
          </a:bodyPr>
          <a:lstStyle/>
          <a:p>
            <a:pPr algn="l"/>
            <a:r>
              <a:rPr lang="en-US" sz="3400" dirty="0" smtClean="0"/>
              <a:t>5. Delivery Model Optimization.</a:t>
            </a:r>
            <a:endParaRPr lang="en-US" sz="34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143000"/>
            <a:ext cx="8229600" cy="4983163"/>
          </a:xfrm>
        </p:spPr>
        <p:txBody>
          <a:bodyPr/>
          <a:lstStyle/>
          <a:p>
            <a:pPr>
              <a:buNone/>
            </a:pPr>
            <a:r>
              <a:rPr lang="en-US" dirty="0"/>
              <a:t>	</a:t>
            </a:r>
            <a:r>
              <a:rPr lang="en-US" sz="2800" i="1" dirty="0" smtClean="0"/>
              <a:t>Actions</a:t>
            </a:r>
            <a:r>
              <a:rPr lang="en-US" dirty="0" smtClean="0"/>
              <a:t>:</a:t>
            </a:r>
          </a:p>
          <a:p>
            <a:pPr>
              <a:buNone/>
            </a:pPr>
            <a:r>
              <a:rPr lang="en-US" dirty="0" smtClean="0"/>
              <a:t>5.1. Move to shared – services or utility models to maximize scale and reduce costs within banks.</a:t>
            </a:r>
          </a:p>
          <a:p>
            <a:pPr>
              <a:buNone/>
            </a:pPr>
            <a:endParaRPr lang="en-US" sz="1800" dirty="0" smtClean="0"/>
          </a:p>
          <a:p>
            <a:pPr>
              <a:buNone/>
            </a:pPr>
            <a:r>
              <a:rPr lang="en-US" dirty="0" smtClean="0"/>
              <a:t>5.2. Integrate and align process – centric IT operational capabilities.</a:t>
            </a:r>
          </a:p>
          <a:p>
            <a:pPr>
              <a:buNone/>
            </a:pPr>
            <a:endParaRPr lang="en-US" sz="1800" dirty="0" smtClean="0"/>
          </a:p>
          <a:p>
            <a:pPr>
              <a:buNone/>
            </a:pPr>
            <a:r>
              <a:rPr lang="en-US" dirty="0" smtClean="0"/>
              <a:t>5.3. Increase integration of 3</a:t>
            </a:r>
            <a:r>
              <a:rPr lang="en-US" baseline="30000" dirty="0" smtClean="0"/>
              <a:t>rd</a:t>
            </a:r>
            <a:r>
              <a:rPr lang="en-US" dirty="0" smtClean="0"/>
              <a:t> – party providers into the delivery model to add variation to cost and to build capabilities.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219200"/>
          </a:xfrm>
        </p:spPr>
        <p:txBody>
          <a:bodyPr>
            <a:normAutofit fontScale="90000"/>
          </a:bodyPr>
          <a:lstStyle/>
          <a:p>
            <a:r>
              <a:rPr lang="en-US" sz="3200" dirty="0" smtClean="0"/>
              <a:t>Banks with successful operations transformation by adopting </a:t>
            </a:r>
            <a:r>
              <a:rPr lang="en-US" sz="3200" b="1" dirty="0" smtClean="0"/>
              <a:t>Best Practices</a:t>
            </a:r>
            <a:r>
              <a:rPr lang="en-US" sz="3200" dirty="0" smtClean="0"/>
              <a:t> achieve four benefits.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76400"/>
            <a:ext cx="8229600" cy="4495800"/>
          </a:xfr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/>
          <a:lstStyle/>
          <a:p>
            <a:pPr>
              <a:buNone/>
            </a:pPr>
            <a:endParaRPr lang="en-US" dirty="0"/>
          </a:p>
        </p:txBody>
      </p:sp>
      <p:sp>
        <p:nvSpPr>
          <p:cNvPr id="5" name="Rounded Rectangle 4"/>
          <p:cNvSpPr/>
          <p:nvPr/>
        </p:nvSpPr>
        <p:spPr>
          <a:xfrm>
            <a:off x="1752600" y="1828800"/>
            <a:ext cx="2667000" cy="2133600"/>
          </a:xfrm>
          <a:prstGeom prst="roundRect">
            <a:avLst/>
          </a:prstGeom>
          <a:noFill/>
          <a:ln w="57150">
            <a:solidFill>
              <a:srgbClr val="FF0000"/>
            </a:solidFill>
          </a:ln>
          <a:effectLst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200" b="1" dirty="0" smtClean="0"/>
              <a:t>Enhanced Client Experience. </a:t>
            </a:r>
          </a:p>
          <a:p>
            <a:endParaRPr lang="en-US" sz="1000" dirty="0" smtClean="0"/>
          </a:p>
          <a:p>
            <a:pPr>
              <a:buFont typeface="Wingdings" pitchFamily="2" charset="2"/>
              <a:buChar char="§"/>
            </a:pPr>
            <a:r>
              <a:rPr lang="en-US" sz="1400" dirty="0" smtClean="0"/>
              <a:t>  Eliminate client  </a:t>
            </a:r>
          </a:p>
          <a:p>
            <a:r>
              <a:rPr lang="en-US" sz="1400" dirty="0"/>
              <a:t> </a:t>
            </a:r>
            <a:r>
              <a:rPr lang="en-US" sz="1400" dirty="0" smtClean="0"/>
              <a:t>   complaints.</a:t>
            </a:r>
          </a:p>
          <a:p>
            <a:pPr>
              <a:buFont typeface="Wingdings" pitchFamily="2" charset="2"/>
              <a:buChar char="§"/>
            </a:pPr>
            <a:r>
              <a:rPr lang="en-US" sz="1400" dirty="0" smtClean="0"/>
              <a:t>  Improved responsiveness </a:t>
            </a:r>
          </a:p>
          <a:p>
            <a:r>
              <a:rPr lang="en-US" sz="1400" dirty="0" smtClean="0"/>
              <a:t>    to customers / clients.</a:t>
            </a:r>
          </a:p>
          <a:p>
            <a:pPr>
              <a:buFont typeface="Wingdings" pitchFamily="2" charset="2"/>
              <a:buChar char="§"/>
            </a:pPr>
            <a:r>
              <a:rPr lang="en-US" sz="1400" dirty="0"/>
              <a:t> </a:t>
            </a:r>
            <a:r>
              <a:rPr lang="en-US" sz="1400" dirty="0" smtClean="0"/>
              <a:t> Streamline process.</a:t>
            </a:r>
            <a:endParaRPr lang="en-US" sz="1400" dirty="0"/>
          </a:p>
        </p:txBody>
      </p:sp>
      <p:sp>
        <p:nvSpPr>
          <p:cNvPr id="6" name="Rounded Rectangle 5"/>
          <p:cNvSpPr/>
          <p:nvPr/>
        </p:nvSpPr>
        <p:spPr>
          <a:xfrm>
            <a:off x="4648200" y="1828800"/>
            <a:ext cx="2590800" cy="2133600"/>
          </a:xfrm>
          <a:prstGeom prst="roundRect">
            <a:avLst/>
          </a:prstGeom>
          <a:ln w="57150">
            <a:solidFill>
              <a:srgbClr val="FF0000"/>
            </a:solidFill>
          </a:ln>
          <a:effectLst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 sz="1600" b="1" dirty="0" smtClean="0"/>
          </a:p>
          <a:p>
            <a:r>
              <a:rPr lang="en-US" sz="1600" b="1" dirty="0"/>
              <a:t> </a:t>
            </a:r>
            <a:r>
              <a:rPr lang="en-US" sz="1600" b="1" dirty="0" smtClean="0"/>
              <a:t>    </a:t>
            </a:r>
            <a:r>
              <a:rPr lang="en-US" sz="1200" b="1" dirty="0" smtClean="0"/>
              <a:t>Operational and Cost     </a:t>
            </a:r>
          </a:p>
          <a:p>
            <a:r>
              <a:rPr lang="en-US" sz="1200" b="1" dirty="0"/>
              <a:t> </a:t>
            </a:r>
            <a:r>
              <a:rPr lang="en-US" sz="1200" b="1" dirty="0" smtClean="0"/>
              <a:t>      Efficiency.</a:t>
            </a:r>
          </a:p>
          <a:p>
            <a:endParaRPr lang="en-US" sz="1000" dirty="0" smtClean="0"/>
          </a:p>
          <a:p>
            <a:pPr>
              <a:buFont typeface="Wingdings" pitchFamily="2" charset="2"/>
              <a:buChar char="§"/>
            </a:pPr>
            <a:r>
              <a:rPr lang="en-US" sz="1400" dirty="0"/>
              <a:t> </a:t>
            </a:r>
            <a:r>
              <a:rPr lang="en-US" sz="1400" dirty="0" smtClean="0"/>
              <a:t>Reduced cost by driving </a:t>
            </a:r>
          </a:p>
          <a:p>
            <a:r>
              <a:rPr lang="en-US" sz="1400" dirty="0" smtClean="0"/>
              <a:t>   out variability.</a:t>
            </a:r>
          </a:p>
          <a:p>
            <a:pPr>
              <a:buFont typeface="Wingdings" pitchFamily="2" charset="2"/>
              <a:buChar char="§"/>
            </a:pPr>
            <a:r>
              <a:rPr lang="en-US" sz="1400" dirty="0" smtClean="0"/>
              <a:t> Create capacity and </a:t>
            </a:r>
          </a:p>
          <a:p>
            <a:r>
              <a:rPr lang="en-US" sz="1400" dirty="0"/>
              <a:t> </a:t>
            </a:r>
            <a:r>
              <a:rPr lang="en-US" sz="1400" dirty="0" smtClean="0"/>
              <a:t>   scale.</a:t>
            </a:r>
          </a:p>
          <a:p>
            <a:pPr>
              <a:buFont typeface="Wingdings" pitchFamily="2" charset="2"/>
              <a:buChar char="§"/>
            </a:pPr>
            <a:r>
              <a:rPr lang="en-US" sz="1400" dirty="0" smtClean="0"/>
              <a:t> Provide cost - effective </a:t>
            </a:r>
          </a:p>
          <a:p>
            <a:r>
              <a:rPr lang="en-US" sz="1400" dirty="0" smtClean="0"/>
              <a:t>   services.</a:t>
            </a:r>
          </a:p>
          <a:p>
            <a:endParaRPr lang="en-US" dirty="0"/>
          </a:p>
        </p:txBody>
      </p:sp>
      <p:sp>
        <p:nvSpPr>
          <p:cNvPr id="7" name="Rounded Rectangle 6"/>
          <p:cNvSpPr/>
          <p:nvPr/>
        </p:nvSpPr>
        <p:spPr>
          <a:xfrm>
            <a:off x="1828800" y="4038600"/>
            <a:ext cx="2819400" cy="1981200"/>
          </a:xfrm>
          <a:prstGeom prst="roundRect">
            <a:avLst/>
          </a:prstGeom>
          <a:ln w="57150">
            <a:solidFill>
              <a:srgbClr val="FF0000"/>
            </a:solidFill>
          </a:ln>
          <a:effectLst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600" b="1" dirty="0" smtClean="0"/>
              <a:t> Continuous improvements.</a:t>
            </a:r>
          </a:p>
          <a:p>
            <a:endParaRPr lang="en-US" sz="1000" b="1" dirty="0" smtClean="0"/>
          </a:p>
          <a:p>
            <a:pPr>
              <a:buFont typeface="Wingdings" pitchFamily="2" charset="2"/>
              <a:buChar char="§"/>
            </a:pPr>
            <a:r>
              <a:rPr lang="en-US" sz="1400" dirty="0" smtClean="0"/>
              <a:t> Defined standard processes.</a:t>
            </a:r>
          </a:p>
          <a:p>
            <a:pPr>
              <a:buFont typeface="Wingdings" pitchFamily="2" charset="2"/>
              <a:buChar char="§"/>
            </a:pPr>
            <a:r>
              <a:rPr lang="en-US" sz="1400" dirty="0" smtClean="0"/>
              <a:t> Train organization in </a:t>
            </a:r>
          </a:p>
          <a:p>
            <a:r>
              <a:rPr lang="en-US" sz="1400" dirty="0" smtClean="0"/>
              <a:t>   process – oriented thinking.</a:t>
            </a:r>
          </a:p>
          <a:p>
            <a:pPr>
              <a:buFont typeface="Wingdings" pitchFamily="2" charset="2"/>
              <a:buChar char="§"/>
            </a:pPr>
            <a:r>
              <a:rPr lang="en-US" sz="1400" dirty="0"/>
              <a:t> </a:t>
            </a:r>
            <a:r>
              <a:rPr lang="en-US" sz="1400" dirty="0" smtClean="0"/>
              <a:t> Instill a culture of </a:t>
            </a:r>
          </a:p>
          <a:p>
            <a:r>
              <a:rPr lang="en-US" sz="1400" dirty="0" smtClean="0"/>
              <a:t>    continuous improvement.</a:t>
            </a:r>
            <a:endParaRPr lang="en-US" sz="1400" dirty="0"/>
          </a:p>
        </p:txBody>
      </p:sp>
      <p:sp>
        <p:nvSpPr>
          <p:cNvPr id="8" name="Rounded Rectangle 7"/>
          <p:cNvSpPr/>
          <p:nvPr/>
        </p:nvSpPr>
        <p:spPr>
          <a:xfrm>
            <a:off x="4800600" y="4038600"/>
            <a:ext cx="2438400" cy="1981200"/>
          </a:xfrm>
          <a:prstGeom prst="roundRect">
            <a:avLst/>
          </a:prstGeom>
          <a:ln w="57150">
            <a:solidFill>
              <a:srgbClr val="FF0000"/>
            </a:solidFill>
          </a:ln>
          <a:effectLst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600" b="1" dirty="0" smtClean="0"/>
              <a:t>  Risk Mitigation.</a:t>
            </a:r>
          </a:p>
          <a:p>
            <a:endParaRPr lang="en-US" sz="1600" b="1" dirty="0" smtClean="0"/>
          </a:p>
          <a:p>
            <a:pPr>
              <a:buFont typeface="Wingdings" pitchFamily="2" charset="2"/>
              <a:buChar char="§"/>
            </a:pPr>
            <a:r>
              <a:rPr lang="en-US" sz="1400" dirty="0"/>
              <a:t> </a:t>
            </a:r>
            <a:r>
              <a:rPr lang="en-US" sz="1400" dirty="0" smtClean="0"/>
              <a:t>Ensure consistent and </a:t>
            </a:r>
          </a:p>
          <a:p>
            <a:r>
              <a:rPr lang="en-US" sz="1400" dirty="0" smtClean="0"/>
              <a:t>   auditable controls.</a:t>
            </a:r>
          </a:p>
          <a:p>
            <a:pPr>
              <a:buFont typeface="Wingdings" pitchFamily="2" charset="2"/>
              <a:buChar char="§"/>
            </a:pPr>
            <a:r>
              <a:rPr lang="en-US" sz="1400" dirty="0"/>
              <a:t> </a:t>
            </a:r>
            <a:r>
              <a:rPr lang="en-US" sz="1400" dirty="0" smtClean="0"/>
              <a:t>Align operating model  </a:t>
            </a:r>
          </a:p>
          <a:p>
            <a:r>
              <a:rPr lang="en-US" sz="1400" dirty="0"/>
              <a:t> </a:t>
            </a:r>
            <a:r>
              <a:rPr lang="en-US" sz="1400" dirty="0" smtClean="0"/>
              <a:t>to changing regulations.</a:t>
            </a:r>
            <a:endParaRPr lang="en-US" sz="1400" dirty="0"/>
          </a:p>
        </p:txBody>
      </p:sp>
      <p:sp>
        <p:nvSpPr>
          <p:cNvPr id="9" name="Right Arrow 8"/>
          <p:cNvSpPr/>
          <p:nvPr/>
        </p:nvSpPr>
        <p:spPr>
          <a:xfrm>
            <a:off x="609600" y="2438400"/>
            <a:ext cx="1295400" cy="533400"/>
          </a:xfrm>
          <a:prstGeom prst="rightArrow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Down Arrow 9"/>
          <p:cNvSpPr/>
          <p:nvPr/>
        </p:nvSpPr>
        <p:spPr>
          <a:xfrm flipH="1">
            <a:off x="3093715" y="1600200"/>
            <a:ext cx="411481" cy="533400"/>
          </a:xfrm>
          <a:prstGeom prst="downArrow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ight Arrow 10"/>
          <p:cNvSpPr/>
          <p:nvPr/>
        </p:nvSpPr>
        <p:spPr>
          <a:xfrm>
            <a:off x="609600" y="3124200"/>
            <a:ext cx="914400" cy="381000"/>
          </a:xfrm>
          <a:prstGeom prst="rightArrow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Left Arrow 11"/>
          <p:cNvSpPr/>
          <p:nvPr/>
        </p:nvSpPr>
        <p:spPr>
          <a:xfrm>
            <a:off x="7010400" y="2895600"/>
            <a:ext cx="1600200" cy="762000"/>
          </a:xfrm>
          <a:prstGeom prst="leftArrow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Left Arrow 12"/>
          <p:cNvSpPr/>
          <p:nvPr/>
        </p:nvSpPr>
        <p:spPr>
          <a:xfrm flipV="1">
            <a:off x="7543800" y="2438398"/>
            <a:ext cx="1066800" cy="381001"/>
          </a:xfrm>
          <a:prstGeom prst="leftArrow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Up Arrow 13"/>
          <p:cNvSpPr/>
          <p:nvPr/>
        </p:nvSpPr>
        <p:spPr>
          <a:xfrm>
            <a:off x="6019800" y="5791200"/>
            <a:ext cx="609600" cy="685800"/>
          </a:xfrm>
          <a:prstGeom prst="upArrow">
            <a:avLst>
              <a:gd name="adj1" fmla="val 50000"/>
              <a:gd name="adj2" fmla="val 50000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Bent Arrow 14"/>
          <p:cNvSpPr/>
          <p:nvPr/>
        </p:nvSpPr>
        <p:spPr>
          <a:xfrm>
            <a:off x="838200" y="4495800"/>
            <a:ext cx="1219200" cy="1905000"/>
          </a:xfrm>
          <a:prstGeom prst="bentArrow">
            <a:avLst>
              <a:gd name="adj1" fmla="val 18043"/>
              <a:gd name="adj2" fmla="val 20652"/>
              <a:gd name="adj3" fmla="val 11957"/>
              <a:gd name="adj4" fmla="val 62953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6" name="Left Arrow 15"/>
          <p:cNvSpPr/>
          <p:nvPr/>
        </p:nvSpPr>
        <p:spPr>
          <a:xfrm>
            <a:off x="6934200" y="4876800"/>
            <a:ext cx="1676400" cy="381000"/>
          </a:xfrm>
          <a:prstGeom prst="leftArrow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838200"/>
          </a:xfrm>
        </p:spPr>
        <p:txBody>
          <a:bodyPr/>
          <a:lstStyle/>
          <a:p>
            <a:r>
              <a:rPr lang="en-US" dirty="0" smtClean="0"/>
              <a:t>Executive summary 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524000"/>
            <a:ext cx="8229600" cy="4602163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4000" dirty="0" smtClean="0"/>
              <a:t>- No single method can transform any of a bank’s operations model.</a:t>
            </a:r>
          </a:p>
          <a:p>
            <a:pPr>
              <a:buNone/>
            </a:pPr>
            <a:r>
              <a:rPr lang="en-US" sz="4000" dirty="0" smtClean="0"/>
              <a:t>- Adopted approach depends on bank’s goal.</a:t>
            </a:r>
          </a:p>
          <a:p>
            <a:pPr>
              <a:buNone/>
            </a:pPr>
            <a:r>
              <a:rPr lang="en-US" sz="4000" dirty="0" smtClean="0"/>
              <a:t>- Definitely, every bank’s approach will  differ then. </a:t>
            </a:r>
            <a:endParaRPr lang="en-US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533401"/>
            <a:ext cx="8001000" cy="1523999"/>
          </a:xfrm>
        </p:spPr>
        <p:txBody>
          <a:bodyPr>
            <a:normAutofit fontScale="90000"/>
          </a:bodyPr>
          <a:lstStyle/>
          <a:p>
            <a:pPr algn="l"/>
            <a:r>
              <a:rPr lang="en-US" sz="3600" dirty="0" smtClean="0"/>
              <a:t>Suggested  five  ( 5 )  best  practices  for transforming Operational model of banks.</a:t>
            </a:r>
            <a:endParaRPr lang="en-US" sz="3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05000" y="2133600"/>
            <a:ext cx="6400800" cy="4038600"/>
          </a:xfrm>
        </p:spPr>
        <p:txBody>
          <a:bodyPr>
            <a:normAutofit/>
          </a:bodyPr>
          <a:lstStyle/>
          <a:p>
            <a:pPr marL="514350" indent="-514350" algn="l">
              <a:buAutoNum type="arabicPeriod"/>
            </a:pPr>
            <a:r>
              <a:rPr lang="en-US" sz="2800" dirty="0" smtClean="0"/>
              <a:t>Customer – back process transformation.</a:t>
            </a:r>
          </a:p>
          <a:p>
            <a:pPr marL="514350" indent="-514350" algn="l">
              <a:buAutoNum type="arabicPeriod"/>
            </a:pPr>
            <a:r>
              <a:rPr lang="en-US" sz="2800" dirty="0" smtClean="0"/>
              <a:t>Product and service simplification.</a:t>
            </a:r>
          </a:p>
          <a:p>
            <a:pPr marL="514350" indent="-514350" algn="l">
              <a:buAutoNum type="arabicPeriod"/>
            </a:pPr>
            <a:r>
              <a:rPr lang="en-US" sz="2800" dirty="0" smtClean="0"/>
              <a:t>Aggressive digitization.</a:t>
            </a:r>
          </a:p>
          <a:p>
            <a:pPr marL="514350" indent="-514350" algn="l">
              <a:buAutoNum type="arabicPeriod"/>
            </a:pPr>
            <a:r>
              <a:rPr lang="en-US" sz="2800" dirty="0" smtClean="0"/>
              <a:t>Governance and Performance Management transparency.</a:t>
            </a:r>
          </a:p>
          <a:p>
            <a:pPr marL="514350" indent="-514350" algn="l">
              <a:buAutoNum type="arabicPeriod"/>
            </a:pPr>
            <a:r>
              <a:rPr lang="en-US" sz="2800" dirty="0" smtClean="0"/>
              <a:t>Delivery model optimization.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33400"/>
            <a:ext cx="6705600" cy="990600"/>
          </a:xfrm>
        </p:spPr>
        <p:txBody>
          <a:bodyPr/>
          <a:lstStyle/>
          <a:p>
            <a:pPr algn="l"/>
            <a:r>
              <a:rPr lang="en-US" u="sng" dirty="0" smtClean="0"/>
              <a:t>Notes</a:t>
            </a:r>
            <a:r>
              <a:rPr lang="en-US" dirty="0" smtClean="0"/>
              <a:t> by lead researchers: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85800" y="1828799"/>
            <a:ext cx="7772400" cy="3657601"/>
          </a:xfrm>
        </p:spPr>
        <p:txBody>
          <a:bodyPr/>
          <a:lstStyle/>
          <a:p>
            <a:pPr>
              <a:buNone/>
            </a:pPr>
            <a:r>
              <a:rPr lang="en-US" sz="2800" dirty="0" smtClean="0"/>
              <a:t>   The 5 suggested Best Practices, combined with </a:t>
            </a:r>
            <a:r>
              <a:rPr lang="en-US" sz="2800" u="sng" dirty="0" smtClean="0"/>
              <a:t>aligning the Operational performance goals to  business priorities</a:t>
            </a:r>
            <a:r>
              <a:rPr lang="en-US" sz="2800" dirty="0" smtClean="0"/>
              <a:t> will:</a:t>
            </a:r>
          </a:p>
          <a:p>
            <a:endParaRPr lang="en-US" sz="1800" dirty="0" smtClean="0"/>
          </a:p>
          <a:p>
            <a:pPr marL="514350" indent="-514350">
              <a:buAutoNum type="alphaLcPeriod"/>
            </a:pPr>
            <a:r>
              <a:rPr lang="en-US" sz="3600" dirty="0" smtClean="0"/>
              <a:t> Enhance operations capabilities,   </a:t>
            </a:r>
          </a:p>
          <a:p>
            <a:pPr marL="514350" indent="-514350">
              <a:buNone/>
            </a:pPr>
            <a:r>
              <a:rPr lang="en-US" sz="2800" dirty="0" smtClean="0"/>
              <a:t>       and</a:t>
            </a:r>
          </a:p>
          <a:p>
            <a:pPr marL="514350" indent="-514350">
              <a:buAutoNum type="alphaLcPeriod"/>
            </a:pPr>
            <a:r>
              <a:rPr lang="en-US" sz="3600" dirty="0" smtClean="0"/>
              <a:t> Meet transformation objectives. </a:t>
            </a:r>
            <a:endParaRPr 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524000"/>
          </a:xfrm>
        </p:spPr>
        <p:txBody>
          <a:bodyPr>
            <a:normAutofit/>
          </a:bodyPr>
          <a:lstStyle/>
          <a:p>
            <a:pPr algn="l"/>
            <a:r>
              <a:rPr lang="en-US" sz="2800" dirty="0" smtClean="0"/>
              <a:t>Moreover, your decision on what primary banking  business  objective you want will determine  what  approach  you  will  use. 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2438400"/>
            <a:ext cx="8229600" cy="36877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dirty="0" smtClean="0"/>
              <a:t>Examples of business objectives and/or purposes:</a:t>
            </a:r>
          </a:p>
          <a:p>
            <a:pPr marL="514350" indent="-514350">
              <a:buAutoNum type="arabicPeriod"/>
            </a:pPr>
            <a:r>
              <a:rPr lang="en-US" dirty="0" smtClean="0"/>
              <a:t>Drive efficiency and reduce/ increase volume.</a:t>
            </a:r>
          </a:p>
          <a:p>
            <a:pPr marL="514350" indent="-514350">
              <a:buAutoNum type="arabicPeriod"/>
            </a:pPr>
            <a:r>
              <a:rPr lang="en-US" dirty="0" smtClean="0"/>
              <a:t>Simplify and standardize operations.</a:t>
            </a:r>
          </a:p>
          <a:p>
            <a:pPr marL="514350" indent="-514350">
              <a:buAutoNum type="arabicPeriod"/>
            </a:pPr>
            <a:r>
              <a:rPr lang="en-US" dirty="0" smtClean="0"/>
              <a:t>Improve customer experiences and customer relations.</a:t>
            </a:r>
          </a:p>
          <a:p>
            <a:pPr marL="514350" indent="-514350">
              <a:buNone/>
            </a:pPr>
            <a:r>
              <a:rPr lang="en-US" sz="1200" dirty="0" smtClean="0"/>
              <a:t>				</a:t>
            </a:r>
            <a:r>
              <a:rPr lang="en-US" sz="3200" dirty="0" smtClean="0">
                <a:latin typeface="Aharoni" pitchFamily="2" charset="-79"/>
                <a:cs typeface="Aharoni" pitchFamily="2" charset="-79"/>
              </a:rPr>
              <a:t>So question, what exactly </a:t>
            </a:r>
          </a:p>
          <a:p>
            <a:pPr marL="514350" indent="-514350">
              <a:buNone/>
            </a:pPr>
            <a:r>
              <a:rPr lang="en-US" sz="3200" dirty="0" smtClean="0">
                <a:latin typeface="Aharoni" pitchFamily="2" charset="-79"/>
                <a:cs typeface="Aharoni" pitchFamily="2" charset="-79"/>
              </a:rPr>
              <a:t>				do you want to do?</a:t>
            </a:r>
            <a:endParaRPr lang="en-US" sz="3200" dirty="0">
              <a:latin typeface="Aharoni" pitchFamily="2" charset="-79"/>
              <a:cs typeface="Aharoni" pitchFamily="2" charset="-79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533400"/>
            <a:ext cx="7696200" cy="1447800"/>
          </a:xfrm>
        </p:spPr>
        <p:txBody>
          <a:bodyPr>
            <a:noAutofit/>
          </a:bodyPr>
          <a:lstStyle/>
          <a:p>
            <a:pPr algn="l"/>
            <a:r>
              <a:rPr lang="en-US" sz="2400" dirty="0" smtClean="0"/>
              <a:t>Researches show that the 5 Best  Practices </a:t>
            </a:r>
            <a:br>
              <a:rPr lang="en-US" sz="2400" dirty="0" smtClean="0"/>
            </a:br>
            <a:r>
              <a:rPr lang="en-US" sz="2400" dirty="0" smtClean="0"/>
              <a:t>are common across all initiatives that led to successful transformation of operations: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2209800"/>
            <a:ext cx="8229600" cy="3916363"/>
          </a:xfrm>
        </p:spPr>
        <p:txBody>
          <a:bodyPr>
            <a:normAutofit fontScale="92500" lnSpcReduction="20000"/>
          </a:bodyPr>
          <a:lstStyle/>
          <a:p>
            <a:pPr marL="514350" indent="-514350">
              <a:buAutoNum type="arabicPeriod"/>
            </a:pPr>
            <a:r>
              <a:rPr lang="en-US" sz="3400" u="sng" dirty="0" smtClean="0"/>
              <a:t>Customer – back Process Transformation.</a:t>
            </a:r>
          </a:p>
          <a:p>
            <a:pPr marL="514350" indent="-514350">
              <a:buNone/>
            </a:pPr>
            <a:r>
              <a:rPr lang="en-US" dirty="0"/>
              <a:t> </a:t>
            </a:r>
            <a:r>
              <a:rPr lang="en-US" dirty="0" smtClean="0"/>
              <a:t>     </a:t>
            </a:r>
            <a:r>
              <a:rPr lang="en-US" i="1" dirty="0" smtClean="0"/>
              <a:t>Actions</a:t>
            </a:r>
            <a:r>
              <a:rPr lang="en-US" dirty="0" smtClean="0"/>
              <a:t>:</a:t>
            </a:r>
          </a:p>
          <a:p>
            <a:pPr marL="514350" indent="-514350">
              <a:buNone/>
            </a:pPr>
            <a:r>
              <a:rPr lang="en-US" sz="2800" dirty="0" smtClean="0"/>
              <a:t>1.1. Redesign end-to-end process based on desired client experience.</a:t>
            </a:r>
          </a:p>
          <a:p>
            <a:pPr marL="514350" indent="-514350">
              <a:buNone/>
            </a:pPr>
            <a:r>
              <a:rPr lang="en-US" sz="2800" dirty="0" smtClean="0"/>
              <a:t>1.2. Analyze trade – offs between level of customization and the value perceived by the client.</a:t>
            </a:r>
          </a:p>
          <a:p>
            <a:pPr marL="514350" indent="-514350">
              <a:buNone/>
            </a:pPr>
            <a:r>
              <a:rPr lang="en-US" sz="2800" dirty="0" smtClean="0"/>
              <a:t>1.3. Use a structured, consistent methodology to drive change. 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sz="4000" dirty="0" smtClean="0"/>
              <a:t>2. </a:t>
            </a:r>
            <a:r>
              <a:rPr lang="en-US" sz="3600" u="sng" dirty="0" smtClean="0"/>
              <a:t>Product and Service  </a:t>
            </a:r>
            <a:br>
              <a:rPr lang="en-US" sz="3600" u="sng" dirty="0" smtClean="0"/>
            </a:br>
            <a:r>
              <a:rPr lang="en-US" sz="3600" dirty="0" smtClean="0"/>
              <a:t>     </a:t>
            </a:r>
            <a:r>
              <a:rPr lang="en-US" sz="3600" u="sng" dirty="0" smtClean="0"/>
              <a:t>Simplification</a:t>
            </a:r>
            <a:r>
              <a:rPr lang="en-US" sz="3600" dirty="0" smtClean="0"/>
              <a:t>: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85800" y="1295400"/>
            <a:ext cx="7391400" cy="4830763"/>
          </a:xfrm>
        </p:spPr>
        <p:txBody>
          <a:bodyPr/>
          <a:lstStyle/>
          <a:p>
            <a:pPr>
              <a:buNone/>
            </a:pPr>
            <a:r>
              <a:rPr lang="en-US" sz="1200" dirty="0" smtClean="0"/>
              <a:t>   </a:t>
            </a:r>
          </a:p>
          <a:p>
            <a:pPr>
              <a:buNone/>
            </a:pPr>
            <a:r>
              <a:rPr lang="en-US" sz="2800" i="1" dirty="0" smtClean="0"/>
              <a:t>	Actions</a:t>
            </a:r>
            <a:r>
              <a:rPr lang="en-US" dirty="0" smtClean="0"/>
              <a:t>: </a:t>
            </a:r>
          </a:p>
          <a:p>
            <a:pPr>
              <a:buNone/>
            </a:pPr>
            <a:endParaRPr lang="en-US" sz="1000" dirty="0" smtClean="0"/>
          </a:p>
          <a:p>
            <a:pPr>
              <a:buNone/>
            </a:pPr>
            <a:r>
              <a:rPr lang="en-US" dirty="0" smtClean="0"/>
              <a:t>2.1. Minimize customization where the client  sees </a:t>
            </a:r>
          </a:p>
          <a:p>
            <a:pPr>
              <a:buNone/>
            </a:pPr>
            <a:r>
              <a:rPr lang="en-US" dirty="0" smtClean="0"/>
              <a:t>        no value.</a:t>
            </a:r>
          </a:p>
          <a:p>
            <a:pPr>
              <a:buNone/>
            </a:pPr>
            <a:r>
              <a:rPr lang="en-US" dirty="0" smtClean="0"/>
              <a:t>2.2. Align cost-versus-complexity trade – offs with </a:t>
            </a:r>
          </a:p>
          <a:p>
            <a:pPr>
              <a:buNone/>
            </a:pPr>
            <a:r>
              <a:rPr lang="en-US" dirty="0" smtClean="0"/>
              <a:t>        the strategic direction of the bank/ business.</a:t>
            </a:r>
          </a:p>
          <a:p>
            <a:pPr>
              <a:buNone/>
            </a:pPr>
            <a:r>
              <a:rPr lang="en-US" dirty="0" smtClean="0"/>
              <a:t>2.3. Standardize processes and supporting </a:t>
            </a:r>
          </a:p>
          <a:p>
            <a:pPr>
              <a:buNone/>
            </a:pPr>
            <a:r>
              <a:rPr lang="en-US" dirty="0" smtClean="0"/>
              <a:t>       platforms to drive digitization of client </a:t>
            </a:r>
          </a:p>
          <a:p>
            <a:pPr>
              <a:buNone/>
            </a:pPr>
            <a:r>
              <a:rPr lang="en-US" dirty="0" smtClean="0"/>
              <a:t>       experience.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4000" dirty="0" smtClean="0"/>
              <a:t>3. </a:t>
            </a:r>
            <a:r>
              <a:rPr lang="en-US" sz="3200" u="sng" dirty="0" smtClean="0"/>
              <a:t>Aggressive Digitization</a:t>
            </a:r>
            <a:r>
              <a:rPr lang="en-US" sz="3200" dirty="0" smtClean="0"/>
              <a:t>.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762000" y="1295400"/>
            <a:ext cx="7620000" cy="48307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1200" dirty="0" smtClean="0"/>
              <a:t>  	</a:t>
            </a:r>
          </a:p>
          <a:p>
            <a:pPr>
              <a:buNone/>
            </a:pPr>
            <a:r>
              <a:rPr lang="en-US" dirty="0" smtClean="0"/>
              <a:t>	 </a:t>
            </a:r>
            <a:r>
              <a:rPr lang="en-US" sz="2800" i="1" dirty="0" smtClean="0"/>
              <a:t>Actions</a:t>
            </a:r>
            <a:r>
              <a:rPr lang="en-US" dirty="0" smtClean="0"/>
              <a:t>:</a:t>
            </a:r>
          </a:p>
          <a:p>
            <a:pPr>
              <a:buNone/>
            </a:pPr>
            <a:r>
              <a:rPr lang="en-US" dirty="0" smtClean="0"/>
              <a:t>3.1. Use digital media to create better front-end </a:t>
            </a:r>
          </a:p>
          <a:p>
            <a:pPr>
              <a:buNone/>
            </a:pPr>
            <a:r>
              <a:rPr lang="en-US" dirty="0" smtClean="0"/>
              <a:t>        client inter – actions. (paperless statements, </a:t>
            </a:r>
          </a:p>
          <a:p>
            <a:pPr>
              <a:buNone/>
            </a:pPr>
            <a:r>
              <a:rPr lang="en-US" dirty="0" smtClean="0"/>
              <a:t>        tablet interfaces, etc.)</a:t>
            </a:r>
          </a:p>
          <a:p>
            <a:pPr>
              <a:buNone/>
            </a:pPr>
            <a:r>
              <a:rPr lang="en-US" dirty="0" smtClean="0"/>
              <a:t>3.2. Implement straight – through processing to </a:t>
            </a:r>
          </a:p>
          <a:p>
            <a:pPr>
              <a:buNone/>
            </a:pPr>
            <a:r>
              <a:rPr lang="en-US" dirty="0" smtClean="0"/>
              <a:t>       avoid manual processing.</a:t>
            </a:r>
          </a:p>
          <a:p>
            <a:pPr>
              <a:buNone/>
            </a:pPr>
            <a:r>
              <a:rPr lang="en-US" dirty="0" smtClean="0"/>
              <a:t>3.3. Form partnership with positioned and non-</a:t>
            </a:r>
          </a:p>
          <a:p>
            <a:pPr>
              <a:buNone/>
            </a:pPr>
            <a:r>
              <a:rPr lang="en-US" dirty="0" smtClean="0"/>
              <a:t>       traditional service providers to build and deploy </a:t>
            </a:r>
          </a:p>
          <a:p>
            <a:pPr>
              <a:buNone/>
            </a:pPr>
            <a:r>
              <a:rPr lang="en-US" dirty="0" smtClean="0"/>
              <a:t>       digital capabilities.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533400"/>
            <a:ext cx="7772400" cy="1219200"/>
          </a:xfrm>
        </p:spPr>
        <p:txBody>
          <a:bodyPr>
            <a:normAutofit/>
          </a:bodyPr>
          <a:lstStyle/>
          <a:p>
            <a:pPr algn="l"/>
            <a:r>
              <a:rPr lang="en-US" sz="3200" dirty="0" smtClean="0"/>
              <a:t>4. Governance and Performance  </a:t>
            </a:r>
            <a:br>
              <a:rPr lang="en-US" sz="3200" dirty="0" smtClean="0"/>
            </a:br>
            <a:r>
              <a:rPr lang="en-US" sz="3200" dirty="0"/>
              <a:t>  </a:t>
            </a:r>
            <a:r>
              <a:rPr lang="en-US" sz="3200" dirty="0" smtClean="0"/>
              <a:t>   Management Transparency/</a:t>
            </a:r>
            <a:r>
              <a:rPr lang="en-US" sz="3200" dirty="0" err="1" smtClean="0"/>
              <a:t>ies</a:t>
            </a:r>
            <a:r>
              <a:rPr lang="en-US" sz="3200" dirty="0" smtClean="0"/>
              <a:t>.</a:t>
            </a:r>
            <a:endParaRPr lang="en-US" sz="32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752600"/>
            <a:ext cx="7772400" cy="4419600"/>
          </a:xfrm>
        </p:spPr>
        <p:txBody>
          <a:bodyPr>
            <a:normAutofit fontScale="77500" lnSpcReduction="20000"/>
          </a:bodyPr>
          <a:lstStyle/>
          <a:p>
            <a:pPr algn="l"/>
            <a:r>
              <a:rPr lang="en-US" sz="2800" i="1" dirty="0" smtClean="0">
                <a:solidFill>
                  <a:schemeClr val="tx1"/>
                </a:solidFill>
              </a:rPr>
              <a:t>Actions</a:t>
            </a:r>
            <a:r>
              <a:rPr lang="en-US" sz="2800" dirty="0" smtClean="0">
                <a:solidFill>
                  <a:schemeClr val="tx1"/>
                </a:solidFill>
              </a:rPr>
              <a:t>:</a:t>
            </a:r>
          </a:p>
          <a:p>
            <a:pPr algn="l"/>
            <a:endParaRPr lang="en-US" sz="1500" dirty="0" smtClean="0">
              <a:solidFill>
                <a:schemeClr val="tx1"/>
              </a:solidFill>
            </a:endParaRPr>
          </a:p>
          <a:p>
            <a:pPr indent="-182880" algn="l">
              <a:spcBef>
                <a:spcPts val="600"/>
              </a:spcBef>
            </a:pPr>
            <a:r>
              <a:rPr lang="en-US" sz="3000" dirty="0" smtClean="0">
                <a:solidFill>
                  <a:schemeClr val="tx1"/>
                </a:solidFill>
              </a:rPr>
              <a:t>4.1. Establish and reinforce clear </a:t>
            </a:r>
            <a:r>
              <a:rPr lang="en-US" sz="3000" dirty="0" err="1" smtClean="0">
                <a:solidFill>
                  <a:schemeClr val="tx1"/>
                </a:solidFill>
              </a:rPr>
              <a:t>accountabi</a:t>
            </a:r>
            <a:r>
              <a:rPr lang="en-US" sz="3000" dirty="0" smtClean="0">
                <a:solidFill>
                  <a:schemeClr val="tx1"/>
                </a:solidFill>
              </a:rPr>
              <a:t>-  </a:t>
            </a:r>
          </a:p>
          <a:p>
            <a:pPr indent="-182880" algn="l">
              <a:spcBef>
                <a:spcPts val="600"/>
              </a:spcBef>
            </a:pPr>
            <a:r>
              <a:rPr lang="en-US" sz="3000" dirty="0" smtClean="0">
                <a:solidFill>
                  <a:schemeClr val="tx1"/>
                </a:solidFill>
              </a:rPr>
              <a:t>       </a:t>
            </a:r>
            <a:r>
              <a:rPr lang="en-US" sz="3000" dirty="0" err="1" smtClean="0">
                <a:solidFill>
                  <a:schemeClr val="tx1"/>
                </a:solidFill>
              </a:rPr>
              <a:t>lities</a:t>
            </a:r>
            <a:r>
              <a:rPr lang="en-US" sz="3000" dirty="0" smtClean="0">
                <a:solidFill>
                  <a:schemeClr val="tx1"/>
                </a:solidFill>
              </a:rPr>
              <a:t>, decision rights, and stakeholder roles.</a:t>
            </a:r>
          </a:p>
          <a:p>
            <a:pPr indent="-182880" algn="l">
              <a:spcBef>
                <a:spcPts val="600"/>
              </a:spcBef>
            </a:pPr>
            <a:endParaRPr lang="en-US" sz="3000" dirty="0" smtClean="0">
              <a:solidFill>
                <a:schemeClr val="tx1"/>
              </a:solidFill>
            </a:endParaRPr>
          </a:p>
          <a:p>
            <a:pPr indent="-182880" algn="l"/>
            <a:r>
              <a:rPr lang="en-US" sz="3000" dirty="0" smtClean="0">
                <a:solidFill>
                  <a:schemeClr val="tx1"/>
                </a:solidFill>
              </a:rPr>
              <a:t>4.2. Define goals and incentives that are clearly </a:t>
            </a:r>
          </a:p>
          <a:p>
            <a:pPr indent="-182880" algn="l"/>
            <a:r>
              <a:rPr lang="en-US" sz="3000" dirty="0">
                <a:solidFill>
                  <a:schemeClr val="tx1"/>
                </a:solidFill>
              </a:rPr>
              <a:t> </a:t>
            </a:r>
            <a:r>
              <a:rPr lang="en-US" sz="3000" dirty="0" smtClean="0">
                <a:solidFill>
                  <a:schemeClr val="tx1"/>
                </a:solidFill>
              </a:rPr>
              <a:t>      aligned with strategic objectives.</a:t>
            </a:r>
          </a:p>
          <a:p>
            <a:pPr indent="-182880" algn="l"/>
            <a:endParaRPr lang="en-US" sz="3000" dirty="0" smtClean="0">
              <a:solidFill>
                <a:schemeClr val="tx1"/>
              </a:solidFill>
            </a:endParaRPr>
          </a:p>
          <a:p>
            <a:pPr indent="-182880" algn="l"/>
            <a:r>
              <a:rPr lang="en-US" sz="3000" dirty="0" smtClean="0">
                <a:solidFill>
                  <a:schemeClr val="tx1"/>
                </a:solidFill>
              </a:rPr>
              <a:t>4.3. Adhere to a metrics – driven culture with </a:t>
            </a:r>
          </a:p>
          <a:p>
            <a:pPr indent="-182880" algn="l"/>
            <a:r>
              <a:rPr lang="en-US" sz="3000" dirty="0">
                <a:solidFill>
                  <a:schemeClr val="tx1"/>
                </a:solidFill>
              </a:rPr>
              <a:t> </a:t>
            </a:r>
            <a:r>
              <a:rPr lang="en-US" sz="3000" dirty="0" smtClean="0">
                <a:solidFill>
                  <a:schemeClr val="tx1"/>
                </a:solidFill>
              </a:rPr>
              <a:t>      key performance indicators (KPI), unit cost  </a:t>
            </a:r>
          </a:p>
          <a:p>
            <a:pPr indent="-182880" algn="l"/>
            <a:r>
              <a:rPr lang="en-US" sz="3000" dirty="0">
                <a:solidFill>
                  <a:schemeClr val="tx1"/>
                </a:solidFill>
              </a:rPr>
              <a:t> </a:t>
            </a:r>
            <a:r>
              <a:rPr lang="en-US" sz="3000" dirty="0" smtClean="0">
                <a:solidFill>
                  <a:schemeClr val="tx1"/>
                </a:solidFill>
              </a:rPr>
              <a:t>      management, etc.</a:t>
            </a:r>
            <a:endParaRPr lang="en-US" sz="30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307</TotalTime>
  <Words>442</Words>
  <Application>Microsoft Office PowerPoint</Application>
  <PresentationFormat>On-screen Show (4:3)</PresentationFormat>
  <Paragraphs>117</Paragraphs>
  <Slides>11</Slides>
  <Notes>11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Oriel</vt:lpstr>
      <vt:lpstr>Transform Your Bank’s Operations Model -</vt:lpstr>
      <vt:lpstr>Executive summary :</vt:lpstr>
      <vt:lpstr>Suggested  five  ( 5 )  best  practices  for transforming Operational model of banks.</vt:lpstr>
      <vt:lpstr>Notes by lead researchers:</vt:lpstr>
      <vt:lpstr>Moreover, your decision on what primary banking  business  objective you want will determine  what  approach  you  will  use. </vt:lpstr>
      <vt:lpstr>Researches show that the 5 Best  Practices  are common across all initiatives that led to successful transformation of operations:</vt:lpstr>
      <vt:lpstr>2. Product and Service        Simplification:</vt:lpstr>
      <vt:lpstr>3. Aggressive Digitization.</vt:lpstr>
      <vt:lpstr>4. Governance and Performance        Management Transparency/ies.</vt:lpstr>
      <vt:lpstr>5. Delivery Model Optimization.</vt:lpstr>
      <vt:lpstr>Banks with successful operations transformation by adopting Best Practices achieve four benefits.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Transform Your Bank’s Operations Model</dc:title>
  <dc:creator>compaq</dc:creator>
  <cp:lastModifiedBy>compaq</cp:lastModifiedBy>
  <cp:revision>35</cp:revision>
  <dcterms:created xsi:type="dcterms:W3CDTF">2013-10-27T11:43:31Z</dcterms:created>
  <dcterms:modified xsi:type="dcterms:W3CDTF">2013-11-12T11:50:51Z</dcterms:modified>
</cp:coreProperties>
</file>