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9" r:id="rId2"/>
    <p:sldId id="268" r:id="rId3"/>
    <p:sldId id="256" r:id="rId4"/>
    <p:sldId id="257" r:id="rId5"/>
    <p:sldId id="259" r:id="rId6"/>
    <p:sldId id="267" r:id="rId7"/>
    <p:sldId id="271" r:id="rId8"/>
    <p:sldId id="272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B0E7"/>
    <a:srgbClr val="5BE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3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>
              <a:defRPr sz="1200"/>
            </a:lvl1pPr>
          </a:lstStyle>
          <a:p>
            <a:fld id="{48478571-5333-4150-9740-96E3EAFA9D55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>
              <a:defRPr sz="1200"/>
            </a:lvl1pPr>
          </a:lstStyle>
          <a:p>
            <a:fld id="{9B840DB0-6A83-4D75-BEEB-828D4B437BA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002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840DB0-6A83-4D75-BEEB-828D4B437BA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DA4B791-E9F4-4140-B904-4D5633AD0137}" type="datetimeFigureOut">
              <a:rPr lang="en-US" smtClean="0"/>
              <a:pPr/>
              <a:t>11/12/2013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636E314-E0D1-4B42-86C0-2E26CFF073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Summary of </a:t>
            </a:r>
            <a:br>
              <a:rPr lang="en-US" sz="4000" dirty="0" smtClean="0"/>
            </a:br>
            <a:r>
              <a:rPr lang="en-US" sz="4000" dirty="0" smtClean="0"/>
              <a:t>best practices session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7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524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Moreover, your decision on what primary banking  business  objective you want will determine  what  approach  you  will  use.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Examples of business objectives and/or purposes:</a:t>
            </a:r>
          </a:p>
          <a:p>
            <a:pPr marL="514350" indent="-514350">
              <a:buAutoNum type="arabicPeriod"/>
            </a:pPr>
            <a:r>
              <a:rPr lang="en-US" dirty="0" smtClean="0"/>
              <a:t>Drive efficiency and reduce/ increase volume.</a:t>
            </a:r>
          </a:p>
          <a:p>
            <a:pPr marL="514350" indent="-514350">
              <a:buAutoNum type="arabicPeriod"/>
            </a:pPr>
            <a:r>
              <a:rPr lang="en-US" dirty="0" smtClean="0"/>
              <a:t>Simplify and standardize operations.</a:t>
            </a:r>
          </a:p>
          <a:p>
            <a:pPr marL="514350" indent="-514350">
              <a:buAutoNum type="arabicPeriod"/>
            </a:pPr>
            <a:r>
              <a:rPr lang="en-US" dirty="0" smtClean="0"/>
              <a:t>Improve customer experiences and customer relations.</a:t>
            </a:r>
          </a:p>
          <a:p>
            <a:pPr marL="514350" indent="-514350">
              <a:buNone/>
            </a:pPr>
            <a:r>
              <a:rPr lang="en-US" sz="1200" dirty="0" smtClean="0"/>
              <a:t>				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So question, what exactly </a:t>
            </a:r>
          </a:p>
          <a:p>
            <a:pPr marL="514350" indent="-514350">
              <a:buNone/>
            </a:pP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				do you want to do?</a:t>
            </a:r>
            <a:endParaRPr lang="en-US" sz="3200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696200" cy="144780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/>
              <a:t>Researches show that the 5 Best  Practices </a:t>
            </a:r>
            <a:br>
              <a:rPr lang="en-US" sz="2400" dirty="0" smtClean="0"/>
            </a:br>
            <a:r>
              <a:rPr lang="en-US" sz="2400" dirty="0" smtClean="0"/>
              <a:t>are common across all initiatives that led to successful transformation of operations: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sz="3400" u="sng" dirty="0" smtClean="0"/>
              <a:t>Customer – back Process Transformation.</a:t>
            </a:r>
          </a:p>
          <a:p>
            <a:pPr marL="514350" indent="-51435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i="1" dirty="0" smtClean="0"/>
              <a:t>Actions</a:t>
            </a:r>
            <a:r>
              <a:rPr lang="en-US" dirty="0" smtClean="0"/>
              <a:t>:</a:t>
            </a:r>
          </a:p>
          <a:p>
            <a:pPr marL="514350" indent="-514350">
              <a:buNone/>
            </a:pPr>
            <a:r>
              <a:rPr lang="en-US" sz="2800" dirty="0" smtClean="0"/>
              <a:t>1.1. Redesign end-to-end process based on desired client experience.</a:t>
            </a:r>
          </a:p>
          <a:p>
            <a:pPr marL="514350" indent="-514350">
              <a:buNone/>
            </a:pPr>
            <a:r>
              <a:rPr lang="en-US" sz="2800" dirty="0" smtClean="0"/>
              <a:t>1.2. Analyze trade – offs between level of customization and the value perceived by the client.</a:t>
            </a:r>
          </a:p>
          <a:p>
            <a:pPr marL="514350" indent="-514350">
              <a:buNone/>
            </a:pPr>
            <a:r>
              <a:rPr lang="en-US" sz="2800" dirty="0" smtClean="0"/>
              <a:t>1.3. Use a structured, consistent methodology to drive change.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4000" dirty="0" smtClean="0"/>
              <a:t>2. </a:t>
            </a:r>
            <a:r>
              <a:rPr lang="en-US" sz="3600" u="sng" dirty="0" smtClean="0"/>
              <a:t>Product and Service  </a:t>
            </a:r>
            <a:br>
              <a:rPr lang="en-US" sz="3600" u="sng" dirty="0" smtClean="0"/>
            </a:br>
            <a:r>
              <a:rPr lang="en-US" sz="3600" dirty="0" smtClean="0"/>
              <a:t>     </a:t>
            </a:r>
            <a:r>
              <a:rPr lang="en-US" sz="3600" u="sng" dirty="0" smtClean="0"/>
              <a:t>Simplification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295400"/>
            <a:ext cx="7391400" cy="4830763"/>
          </a:xfrm>
        </p:spPr>
        <p:txBody>
          <a:bodyPr/>
          <a:lstStyle/>
          <a:p>
            <a:pPr>
              <a:buNone/>
            </a:pPr>
            <a:r>
              <a:rPr lang="en-US" sz="1200" dirty="0" smtClean="0"/>
              <a:t>   </a:t>
            </a:r>
          </a:p>
          <a:p>
            <a:pPr>
              <a:buNone/>
            </a:pPr>
            <a:r>
              <a:rPr lang="en-US" sz="2800" i="1" dirty="0" smtClean="0"/>
              <a:t>	Actions</a:t>
            </a:r>
            <a:r>
              <a:rPr lang="en-US" dirty="0" smtClean="0"/>
              <a:t>: 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2.1. Minimize customization where the client  sees </a:t>
            </a:r>
          </a:p>
          <a:p>
            <a:pPr>
              <a:buNone/>
            </a:pPr>
            <a:r>
              <a:rPr lang="en-US" dirty="0" smtClean="0"/>
              <a:t>        no value.</a:t>
            </a:r>
          </a:p>
          <a:p>
            <a:pPr>
              <a:buNone/>
            </a:pPr>
            <a:r>
              <a:rPr lang="en-US" dirty="0" smtClean="0"/>
              <a:t>2.2. Align cost-versus-complexity trade – offs with </a:t>
            </a:r>
          </a:p>
          <a:p>
            <a:pPr>
              <a:buNone/>
            </a:pPr>
            <a:r>
              <a:rPr lang="en-US" dirty="0" smtClean="0"/>
              <a:t>        the strategic direction of the bank/ business.</a:t>
            </a:r>
          </a:p>
          <a:p>
            <a:pPr>
              <a:buNone/>
            </a:pPr>
            <a:r>
              <a:rPr lang="en-US" dirty="0" smtClean="0"/>
              <a:t>2.3. Standardize processes and supporting </a:t>
            </a:r>
          </a:p>
          <a:p>
            <a:pPr>
              <a:buNone/>
            </a:pPr>
            <a:r>
              <a:rPr lang="en-US" dirty="0" smtClean="0"/>
              <a:t>       platforms to drive digitization of client </a:t>
            </a:r>
          </a:p>
          <a:p>
            <a:pPr>
              <a:buNone/>
            </a:pPr>
            <a:r>
              <a:rPr lang="en-US" dirty="0" smtClean="0"/>
              <a:t>       experience.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smtClean="0"/>
              <a:t>3. </a:t>
            </a:r>
            <a:r>
              <a:rPr lang="en-US" sz="3200" u="sng" dirty="0" smtClean="0"/>
              <a:t>Aggressive Digitization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0" y="1295400"/>
            <a:ext cx="7620000" cy="4830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200" dirty="0" smtClean="0"/>
              <a:t>  	</a:t>
            </a:r>
          </a:p>
          <a:p>
            <a:pPr>
              <a:buNone/>
            </a:pPr>
            <a:r>
              <a:rPr lang="en-US" dirty="0" smtClean="0"/>
              <a:t>	 </a:t>
            </a:r>
            <a:r>
              <a:rPr lang="en-US" sz="2800" i="1" dirty="0" smtClean="0"/>
              <a:t>Actions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3.1. Use digital media to create better front-end </a:t>
            </a:r>
          </a:p>
          <a:p>
            <a:pPr>
              <a:buNone/>
            </a:pPr>
            <a:r>
              <a:rPr lang="en-US" dirty="0" smtClean="0"/>
              <a:t>        client inter – actions. (paperless statements, </a:t>
            </a:r>
          </a:p>
          <a:p>
            <a:pPr>
              <a:buNone/>
            </a:pPr>
            <a:r>
              <a:rPr lang="en-US" dirty="0" smtClean="0"/>
              <a:t>        tablet interfaces, etc.)</a:t>
            </a:r>
          </a:p>
          <a:p>
            <a:pPr>
              <a:buNone/>
            </a:pPr>
            <a:r>
              <a:rPr lang="en-US" dirty="0" smtClean="0"/>
              <a:t>3.2. Implement straight – through processing to </a:t>
            </a:r>
          </a:p>
          <a:p>
            <a:pPr>
              <a:buNone/>
            </a:pPr>
            <a:r>
              <a:rPr lang="en-US" dirty="0" smtClean="0"/>
              <a:t>       avoid manual processing.</a:t>
            </a:r>
          </a:p>
          <a:p>
            <a:pPr>
              <a:buNone/>
            </a:pPr>
            <a:r>
              <a:rPr lang="en-US" dirty="0" smtClean="0"/>
              <a:t>3.3. Form partnership with positioned and non-</a:t>
            </a:r>
          </a:p>
          <a:p>
            <a:pPr>
              <a:buNone/>
            </a:pPr>
            <a:r>
              <a:rPr lang="en-US" dirty="0" smtClean="0"/>
              <a:t>       traditional service providers to build and deploy </a:t>
            </a:r>
          </a:p>
          <a:p>
            <a:pPr>
              <a:buNone/>
            </a:pPr>
            <a:r>
              <a:rPr lang="en-US" dirty="0" smtClean="0"/>
              <a:t>       digital capabilities.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2192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4. Governance and Performance  </a:t>
            </a:r>
            <a:br>
              <a:rPr lang="en-US" sz="3200" dirty="0" smtClean="0"/>
            </a:br>
            <a:r>
              <a:rPr lang="en-US" sz="3200" dirty="0"/>
              <a:t>  </a:t>
            </a:r>
            <a:r>
              <a:rPr lang="en-US" sz="3200" dirty="0" smtClean="0"/>
              <a:t>   Management Transparency/</a:t>
            </a:r>
            <a:r>
              <a:rPr lang="en-US" sz="3200" dirty="0" err="1" smtClean="0"/>
              <a:t>ies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772400" cy="4419600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US" sz="2800" i="1" dirty="0" smtClean="0">
                <a:solidFill>
                  <a:schemeClr val="tx1"/>
                </a:solidFill>
              </a:rPr>
              <a:t>Actions</a:t>
            </a:r>
            <a:r>
              <a:rPr lang="en-US" sz="2800" dirty="0" smtClean="0">
                <a:solidFill>
                  <a:schemeClr val="tx1"/>
                </a:solidFill>
              </a:rPr>
              <a:t>:</a:t>
            </a:r>
          </a:p>
          <a:p>
            <a:pPr algn="l"/>
            <a:endParaRPr lang="en-US" sz="1500" dirty="0" smtClean="0">
              <a:solidFill>
                <a:schemeClr val="tx1"/>
              </a:solidFill>
            </a:endParaRPr>
          </a:p>
          <a:p>
            <a:pPr indent="-182880" algn="l">
              <a:spcBef>
                <a:spcPts val="600"/>
              </a:spcBef>
            </a:pPr>
            <a:r>
              <a:rPr lang="en-US" sz="3000" dirty="0" smtClean="0">
                <a:solidFill>
                  <a:schemeClr val="tx1"/>
                </a:solidFill>
              </a:rPr>
              <a:t>4.1. Establish and reinforce clear </a:t>
            </a:r>
            <a:r>
              <a:rPr lang="en-US" sz="3000" dirty="0" err="1" smtClean="0">
                <a:solidFill>
                  <a:schemeClr val="tx1"/>
                </a:solidFill>
              </a:rPr>
              <a:t>accountabi</a:t>
            </a:r>
            <a:r>
              <a:rPr lang="en-US" sz="3000" dirty="0" smtClean="0">
                <a:solidFill>
                  <a:schemeClr val="tx1"/>
                </a:solidFill>
              </a:rPr>
              <a:t>-  </a:t>
            </a:r>
          </a:p>
          <a:p>
            <a:pPr indent="-182880" algn="l">
              <a:spcBef>
                <a:spcPts val="600"/>
              </a:spcBef>
            </a:pPr>
            <a:r>
              <a:rPr lang="en-US" sz="3000" dirty="0" smtClean="0">
                <a:solidFill>
                  <a:schemeClr val="tx1"/>
                </a:solidFill>
              </a:rPr>
              <a:t>       </a:t>
            </a:r>
            <a:r>
              <a:rPr lang="en-US" sz="3000" dirty="0" err="1" smtClean="0">
                <a:solidFill>
                  <a:schemeClr val="tx1"/>
                </a:solidFill>
              </a:rPr>
              <a:t>lities</a:t>
            </a:r>
            <a:r>
              <a:rPr lang="en-US" sz="3000" dirty="0" smtClean="0">
                <a:solidFill>
                  <a:schemeClr val="tx1"/>
                </a:solidFill>
              </a:rPr>
              <a:t>, decision rights, and stakeholder roles.</a:t>
            </a:r>
          </a:p>
          <a:p>
            <a:pPr indent="-182880" algn="l">
              <a:spcBef>
                <a:spcPts val="600"/>
              </a:spcBef>
            </a:pPr>
            <a:endParaRPr lang="en-US" sz="3000" dirty="0" smtClean="0">
              <a:solidFill>
                <a:schemeClr val="tx1"/>
              </a:solidFill>
            </a:endParaRPr>
          </a:p>
          <a:p>
            <a:pPr indent="-182880" algn="l"/>
            <a:r>
              <a:rPr lang="en-US" sz="3000" dirty="0" smtClean="0">
                <a:solidFill>
                  <a:schemeClr val="tx1"/>
                </a:solidFill>
              </a:rPr>
              <a:t>4.2. Define goals and incentives that are clearly </a:t>
            </a:r>
          </a:p>
          <a:p>
            <a:pPr indent="-182880" algn="l"/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      aligned with strategic objectives.</a:t>
            </a:r>
          </a:p>
          <a:p>
            <a:pPr indent="-182880" algn="l"/>
            <a:endParaRPr lang="en-US" sz="3000" dirty="0" smtClean="0">
              <a:solidFill>
                <a:schemeClr val="tx1"/>
              </a:solidFill>
            </a:endParaRPr>
          </a:p>
          <a:p>
            <a:pPr indent="-182880" algn="l"/>
            <a:r>
              <a:rPr lang="en-US" sz="3000" dirty="0" smtClean="0">
                <a:solidFill>
                  <a:schemeClr val="tx1"/>
                </a:solidFill>
              </a:rPr>
              <a:t>4.3. Adhere to a metrics – driven culture with </a:t>
            </a:r>
          </a:p>
          <a:p>
            <a:pPr indent="-182880" algn="l"/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      key performance indicators (KPI), unit cost  </a:t>
            </a:r>
          </a:p>
          <a:p>
            <a:pPr indent="-182880" algn="l"/>
            <a:r>
              <a:rPr lang="en-US" sz="3000" dirty="0">
                <a:solidFill>
                  <a:schemeClr val="tx1"/>
                </a:solidFill>
              </a:rPr>
              <a:t> </a:t>
            </a:r>
            <a:r>
              <a:rPr lang="en-US" sz="3000" dirty="0" smtClean="0">
                <a:solidFill>
                  <a:schemeClr val="tx1"/>
                </a:solidFill>
              </a:rPr>
              <a:t>      management, etc.</a:t>
            </a:r>
            <a:endParaRPr lang="en-US" sz="3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>
            <a:normAutofit/>
          </a:bodyPr>
          <a:lstStyle/>
          <a:p>
            <a:pPr algn="l"/>
            <a:r>
              <a:rPr lang="en-US" sz="3400" dirty="0" smtClean="0"/>
              <a:t>5. Delivery Model Optimization.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>
              <a:buNone/>
            </a:pPr>
            <a:r>
              <a:rPr lang="en-US" dirty="0"/>
              <a:t>	</a:t>
            </a:r>
            <a:r>
              <a:rPr lang="en-US" sz="2800" i="1" dirty="0" smtClean="0"/>
              <a:t>Actions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5.1. Move to shared – services or utility models to maximize scale and reduce costs within banks.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dirty="0" smtClean="0"/>
              <a:t>5.2. Integrate and align process – centric IT operational capabilities.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dirty="0" smtClean="0"/>
              <a:t>5.3. Increase integration of 3</a:t>
            </a:r>
            <a:r>
              <a:rPr lang="en-US" baseline="30000" dirty="0" smtClean="0"/>
              <a:t>rd</a:t>
            </a:r>
            <a:r>
              <a:rPr lang="en-US" dirty="0" smtClean="0"/>
              <a:t> – party providers into the delivery model to add variation to cost and to build capabilities.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Ms. </a:t>
            </a:r>
            <a:r>
              <a:rPr lang="en-US" sz="3600" dirty="0" err="1" smtClean="0"/>
              <a:t>Amelita</a:t>
            </a:r>
            <a:r>
              <a:rPr lang="en-US" sz="3600" dirty="0" smtClean="0"/>
              <a:t> Espanola</a:t>
            </a:r>
            <a:br>
              <a:rPr lang="en-US" sz="3600" dirty="0" smtClean="0"/>
            </a:br>
            <a:r>
              <a:rPr lang="en-US" sz="3600" dirty="0" smtClean="0"/>
              <a:t>RB Brooke’s Point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Working in far flung areas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/>
              <a:t>Working as a team = “construction/structure/strategy” and “finishing/detail/tactical”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Local area development = market creation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Partnerships with grassroots communities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Challenge now is to balance local area operations versus complex national regulations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399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Mr. Eugenio </a:t>
            </a:r>
            <a:r>
              <a:rPr lang="en-US" sz="3600" dirty="0" err="1" smtClean="0"/>
              <a:t>Demegillo</a:t>
            </a:r>
            <a:r>
              <a:rPr lang="en-US" sz="3600" dirty="0" smtClean="0"/>
              <a:t>, Jr.</a:t>
            </a:r>
            <a:br>
              <a:rPr lang="en-US" sz="3600" dirty="0" smtClean="0"/>
            </a:br>
            <a:r>
              <a:rPr lang="en-US" sz="3600" dirty="0" smtClean="0"/>
              <a:t>Partner Rural Bank, Inc.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A Best Practices Discussion </a:t>
            </a:r>
          </a:p>
          <a:p>
            <a:r>
              <a:rPr lang="en-US" sz="2800" dirty="0" smtClean="0"/>
              <a:t>Leading </a:t>
            </a:r>
            <a:r>
              <a:rPr lang="en-US" sz="2800" dirty="0" smtClean="0"/>
              <a:t>Research: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 smtClean="0"/>
              <a:t>Daniel </a:t>
            </a:r>
            <a:r>
              <a:rPr lang="en-US" sz="2800" dirty="0" smtClean="0"/>
              <a:t>O’Keefe, </a:t>
            </a:r>
            <a:r>
              <a:rPr lang="en-US" sz="2800" dirty="0" err="1" smtClean="0"/>
              <a:t>Ashish</a:t>
            </a:r>
            <a:r>
              <a:rPr lang="en-US" sz="2800" dirty="0" smtClean="0"/>
              <a:t> Jain</a:t>
            </a:r>
          </a:p>
          <a:p>
            <a:pPr marL="0" indent="0">
              <a:buNone/>
            </a:pPr>
            <a:r>
              <a:rPr lang="en-US" sz="2800" dirty="0" smtClean="0"/>
              <a:t>	Booz </a:t>
            </a:r>
            <a:r>
              <a:rPr lang="en-US" sz="2800" dirty="0" smtClean="0"/>
              <a:t>&amp; Co.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 dirty="0" smtClean="0"/>
              <a:t>Executive summary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8229600" cy="46021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4000" dirty="0" smtClean="0"/>
              <a:t>- No single method can transform any of a bank’s operations model.</a:t>
            </a:r>
          </a:p>
          <a:p>
            <a:pPr>
              <a:buNone/>
            </a:pPr>
            <a:r>
              <a:rPr lang="en-US" sz="4000" dirty="0" smtClean="0"/>
              <a:t>- Adopted approach depends on bank’s goal.</a:t>
            </a:r>
          </a:p>
          <a:p>
            <a:pPr>
              <a:buNone/>
            </a:pPr>
            <a:r>
              <a:rPr lang="en-US" sz="4000" dirty="0" smtClean="0"/>
              <a:t>- Definitely, every bank’s approach will  differ then.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533401"/>
            <a:ext cx="8001000" cy="1523999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dirty="0" smtClean="0"/>
              <a:t>Suggested  five  ( 5 )  best  practices  for transforming Operational model of banks.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2133600"/>
            <a:ext cx="6400800" cy="4038600"/>
          </a:xfrm>
        </p:spPr>
        <p:txBody>
          <a:bodyPr>
            <a:normAutofit/>
          </a:bodyPr>
          <a:lstStyle/>
          <a:p>
            <a:pPr marL="514350" indent="-514350" algn="l">
              <a:buAutoNum type="arabicPeriod"/>
            </a:pPr>
            <a:r>
              <a:rPr lang="en-US" sz="2800" dirty="0" smtClean="0"/>
              <a:t>Customer – back process transformation.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Product and service simplification.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Aggressive digitization.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Governance and Performance Management transparency.</a:t>
            </a:r>
          </a:p>
          <a:p>
            <a:pPr marL="514350" indent="-514350" algn="l">
              <a:buAutoNum type="arabicPeriod"/>
            </a:pPr>
            <a:r>
              <a:rPr lang="en-US" sz="2800" dirty="0" smtClean="0"/>
              <a:t>Delivery model optimization.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Banks with successful operations transformation by adopting </a:t>
            </a:r>
            <a:r>
              <a:rPr lang="en-US" sz="3200" b="1" dirty="0" smtClean="0"/>
              <a:t>Best Practices</a:t>
            </a:r>
            <a:r>
              <a:rPr lang="en-US" sz="3200" dirty="0" smtClean="0"/>
              <a:t> achieve four benefits.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49580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752600" y="1828800"/>
            <a:ext cx="2667000" cy="21336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200" b="1" dirty="0" smtClean="0"/>
              <a:t>Enhanced Client Experience. </a:t>
            </a:r>
          </a:p>
          <a:p>
            <a:endParaRPr lang="en-US" sz="10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 Eliminate client 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complaints.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 Improved responsiveness </a:t>
            </a:r>
          </a:p>
          <a:p>
            <a:r>
              <a:rPr lang="en-US" sz="1400" dirty="0" smtClean="0"/>
              <a:t>    to customers / clients.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/>
              <a:t> </a:t>
            </a:r>
            <a:r>
              <a:rPr lang="en-US" sz="1400" dirty="0" smtClean="0"/>
              <a:t> Streamline process.</a:t>
            </a:r>
            <a:endParaRPr lang="en-US" sz="1400" dirty="0"/>
          </a:p>
        </p:txBody>
      </p:sp>
      <p:sp>
        <p:nvSpPr>
          <p:cNvPr id="6" name="Rounded Rectangle 5"/>
          <p:cNvSpPr/>
          <p:nvPr/>
        </p:nvSpPr>
        <p:spPr>
          <a:xfrm>
            <a:off x="4648200" y="1828800"/>
            <a:ext cx="2590800" cy="2133600"/>
          </a:xfrm>
          <a:prstGeom prst="roundRect">
            <a:avLst/>
          </a:prstGeom>
          <a:ln w="57150"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1600" b="1" dirty="0" smtClean="0"/>
          </a:p>
          <a:p>
            <a:r>
              <a:rPr lang="en-US" sz="1600" b="1" dirty="0"/>
              <a:t> </a:t>
            </a:r>
            <a:r>
              <a:rPr lang="en-US" sz="1600" b="1" dirty="0" smtClean="0"/>
              <a:t>    </a:t>
            </a:r>
            <a:r>
              <a:rPr lang="en-US" sz="1200" b="1" dirty="0" smtClean="0"/>
              <a:t>Operational and Cost     </a:t>
            </a:r>
          </a:p>
          <a:p>
            <a:r>
              <a:rPr lang="en-US" sz="1200" b="1" dirty="0"/>
              <a:t> </a:t>
            </a:r>
            <a:r>
              <a:rPr lang="en-US" sz="1200" b="1" dirty="0" smtClean="0"/>
              <a:t>      Efficiency.</a:t>
            </a:r>
          </a:p>
          <a:p>
            <a:endParaRPr lang="en-US" sz="1000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/>
              <a:t> </a:t>
            </a:r>
            <a:r>
              <a:rPr lang="en-US" sz="1400" dirty="0" smtClean="0"/>
              <a:t>Reduced cost by driving </a:t>
            </a:r>
          </a:p>
          <a:p>
            <a:r>
              <a:rPr lang="en-US" sz="1400" dirty="0" smtClean="0"/>
              <a:t>   out variability.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Create capacity and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   scale.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Provide cost - effective </a:t>
            </a:r>
          </a:p>
          <a:p>
            <a:r>
              <a:rPr lang="en-US" sz="1400" dirty="0" smtClean="0"/>
              <a:t>   services.</a:t>
            </a:r>
          </a:p>
          <a:p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1828800" y="4038600"/>
            <a:ext cx="2819400" cy="1981200"/>
          </a:xfrm>
          <a:prstGeom prst="roundRect">
            <a:avLst/>
          </a:prstGeom>
          <a:ln w="57150"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/>
              <a:t> Continuous improvements.</a:t>
            </a:r>
          </a:p>
          <a:p>
            <a:endParaRPr lang="en-US" sz="1000" b="1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Defined standard processes.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 smtClean="0"/>
              <a:t> Train organization in </a:t>
            </a:r>
          </a:p>
          <a:p>
            <a:r>
              <a:rPr lang="en-US" sz="1400" dirty="0" smtClean="0"/>
              <a:t>   process – oriented thinking.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/>
              <a:t> </a:t>
            </a:r>
            <a:r>
              <a:rPr lang="en-US" sz="1400" dirty="0" smtClean="0"/>
              <a:t> Instill a culture of </a:t>
            </a:r>
          </a:p>
          <a:p>
            <a:r>
              <a:rPr lang="en-US" sz="1400" dirty="0" smtClean="0"/>
              <a:t>    continuous improvement.</a:t>
            </a:r>
            <a:endParaRPr lang="en-US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4800600" y="4038600"/>
            <a:ext cx="2438400" cy="1981200"/>
          </a:xfrm>
          <a:prstGeom prst="roundRect">
            <a:avLst/>
          </a:prstGeom>
          <a:ln w="57150"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600" b="1" dirty="0" smtClean="0"/>
              <a:t>  Risk Mitigation.</a:t>
            </a:r>
          </a:p>
          <a:p>
            <a:endParaRPr lang="en-US" sz="1600" b="1" dirty="0" smtClean="0"/>
          </a:p>
          <a:p>
            <a:pPr>
              <a:buFont typeface="Wingdings" pitchFamily="2" charset="2"/>
              <a:buChar char="§"/>
            </a:pPr>
            <a:r>
              <a:rPr lang="en-US" sz="1400" dirty="0"/>
              <a:t> </a:t>
            </a:r>
            <a:r>
              <a:rPr lang="en-US" sz="1400" dirty="0" smtClean="0"/>
              <a:t>Ensure consistent and </a:t>
            </a:r>
          </a:p>
          <a:p>
            <a:r>
              <a:rPr lang="en-US" sz="1400" dirty="0" smtClean="0"/>
              <a:t>   auditable controls.</a:t>
            </a:r>
          </a:p>
          <a:p>
            <a:pPr>
              <a:buFont typeface="Wingdings" pitchFamily="2" charset="2"/>
              <a:buChar char="§"/>
            </a:pPr>
            <a:r>
              <a:rPr lang="en-US" sz="1400" dirty="0"/>
              <a:t> </a:t>
            </a:r>
            <a:r>
              <a:rPr lang="en-US" sz="1400" dirty="0" smtClean="0"/>
              <a:t>Align operating model  </a:t>
            </a:r>
          </a:p>
          <a:p>
            <a:r>
              <a:rPr lang="en-US" sz="1400" dirty="0"/>
              <a:t> </a:t>
            </a:r>
            <a:r>
              <a:rPr lang="en-US" sz="1400" dirty="0" smtClean="0"/>
              <a:t>to changing regulations.</a:t>
            </a:r>
            <a:endParaRPr lang="en-US" sz="1400" dirty="0"/>
          </a:p>
        </p:txBody>
      </p:sp>
      <p:sp>
        <p:nvSpPr>
          <p:cNvPr id="9" name="Right Arrow 8"/>
          <p:cNvSpPr/>
          <p:nvPr/>
        </p:nvSpPr>
        <p:spPr>
          <a:xfrm>
            <a:off x="609600" y="2438400"/>
            <a:ext cx="1295400" cy="533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own Arrow 9"/>
          <p:cNvSpPr/>
          <p:nvPr/>
        </p:nvSpPr>
        <p:spPr>
          <a:xfrm flipH="1">
            <a:off x="3093715" y="1600200"/>
            <a:ext cx="411481" cy="533400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609600" y="3124200"/>
            <a:ext cx="914400" cy="3810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Left Arrow 11"/>
          <p:cNvSpPr/>
          <p:nvPr/>
        </p:nvSpPr>
        <p:spPr>
          <a:xfrm>
            <a:off x="7010400" y="2895600"/>
            <a:ext cx="1600200" cy="762000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Left Arrow 12"/>
          <p:cNvSpPr/>
          <p:nvPr/>
        </p:nvSpPr>
        <p:spPr>
          <a:xfrm flipV="1">
            <a:off x="7543800" y="2438398"/>
            <a:ext cx="1066800" cy="381001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Up Arrow 13"/>
          <p:cNvSpPr/>
          <p:nvPr/>
        </p:nvSpPr>
        <p:spPr>
          <a:xfrm>
            <a:off x="6019800" y="5791200"/>
            <a:ext cx="609600" cy="685800"/>
          </a:xfrm>
          <a:prstGeom prst="upArrow">
            <a:avLst>
              <a:gd name="adj1" fmla="val 50000"/>
              <a:gd name="adj2" fmla="val 5000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Bent Arrow 14"/>
          <p:cNvSpPr/>
          <p:nvPr/>
        </p:nvSpPr>
        <p:spPr>
          <a:xfrm>
            <a:off x="838200" y="4495800"/>
            <a:ext cx="1219200" cy="1905000"/>
          </a:xfrm>
          <a:prstGeom prst="bentArrow">
            <a:avLst>
              <a:gd name="adj1" fmla="val 18043"/>
              <a:gd name="adj2" fmla="val 20652"/>
              <a:gd name="adj3" fmla="val 11957"/>
              <a:gd name="adj4" fmla="val 6295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Left Arrow 15"/>
          <p:cNvSpPr/>
          <p:nvPr/>
        </p:nvSpPr>
        <p:spPr>
          <a:xfrm>
            <a:off x="6934200" y="4876800"/>
            <a:ext cx="1676400" cy="381000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Atty. Edward Garcia, Jr.</a:t>
            </a:r>
            <a:br>
              <a:rPr lang="en-US" sz="3200" dirty="0" smtClean="0"/>
            </a:br>
            <a:r>
              <a:rPr lang="en-US" sz="3200" dirty="0" smtClean="0"/>
              <a:t>Quezon Capital Rural Bank, Inc.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Focus on Governance at the Board level</a:t>
            </a:r>
          </a:p>
          <a:p>
            <a:r>
              <a:rPr lang="en-US" sz="2800" dirty="0" smtClean="0"/>
              <a:t>Foundation of effective governance:</a:t>
            </a:r>
          </a:p>
          <a:p>
            <a:pPr lvl="1"/>
            <a:r>
              <a:rPr lang="en-US" sz="2400" dirty="0" smtClean="0"/>
              <a:t>Mutual trust</a:t>
            </a:r>
          </a:p>
          <a:p>
            <a:pPr lvl="1"/>
            <a:r>
              <a:rPr lang="en-US" sz="2400" dirty="0" smtClean="0"/>
              <a:t>Respect</a:t>
            </a:r>
          </a:p>
          <a:p>
            <a:pPr lvl="1"/>
            <a:r>
              <a:rPr lang="en-US" sz="2400" dirty="0" smtClean="0"/>
              <a:t>Openness to ideas and discussion</a:t>
            </a:r>
          </a:p>
          <a:p>
            <a:pPr lvl="1"/>
            <a:r>
              <a:rPr lang="en-US" sz="2400" dirty="0" smtClean="0"/>
              <a:t>Consensus decisions</a:t>
            </a:r>
          </a:p>
          <a:p>
            <a:r>
              <a:rPr lang="en-US" sz="2800" dirty="0" smtClean="0"/>
              <a:t>Critical, but respectful = good, effective relations</a:t>
            </a:r>
          </a:p>
          <a:p>
            <a:r>
              <a:rPr lang="en-US" sz="2800" dirty="0" smtClean="0"/>
              <a:t>These stand despite generational differences</a:t>
            </a:r>
          </a:p>
          <a:p>
            <a:pPr lvl="1"/>
            <a:r>
              <a:rPr lang="en-US" sz="2400" dirty="0" smtClean="0"/>
              <a:t>Ex. Actual board meetings, build-up bank to attract next generation</a:t>
            </a:r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872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600200" y="1905000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E N D </a:t>
            </a:r>
            <a:endParaRPr lang="en-US" sz="5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8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6705600" cy="990600"/>
          </a:xfrm>
        </p:spPr>
        <p:txBody>
          <a:bodyPr/>
          <a:lstStyle/>
          <a:p>
            <a:pPr algn="l"/>
            <a:r>
              <a:rPr lang="en-US" u="sng" dirty="0" smtClean="0"/>
              <a:t>Notes</a:t>
            </a:r>
            <a:r>
              <a:rPr lang="en-US" dirty="0" smtClean="0"/>
              <a:t> by lead researchers: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828799"/>
            <a:ext cx="7772400" cy="3657601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   The 5 suggested Best Practices, combined with </a:t>
            </a:r>
            <a:r>
              <a:rPr lang="en-US" sz="2800" u="sng" dirty="0" smtClean="0"/>
              <a:t>aligning the Operational performance goals to  business priorities</a:t>
            </a:r>
            <a:r>
              <a:rPr lang="en-US" sz="2800" dirty="0" smtClean="0"/>
              <a:t> will:</a:t>
            </a:r>
          </a:p>
          <a:p>
            <a:endParaRPr lang="en-US" sz="1800" dirty="0" smtClean="0"/>
          </a:p>
          <a:p>
            <a:pPr marL="514350" indent="-514350">
              <a:buAutoNum type="alphaLcPeriod"/>
            </a:pPr>
            <a:r>
              <a:rPr lang="en-US" sz="3600" dirty="0" smtClean="0"/>
              <a:t> Enhance operations capabilities,   </a:t>
            </a:r>
          </a:p>
          <a:p>
            <a:pPr marL="514350" indent="-514350">
              <a:buNone/>
            </a:pPr>
            <a:r>
              <a:rPr lang="en-US" sz="2800" dirty="0" smtClean="0"/>
              <a:t>       and</a:t>
            </a:r>
          </a:p>
          <a:p>
            <a:pPr marL="514350" indent="-514350">
              <a:buAutoNum type="alphaLcPeriod"/>
            </a:pPr>
            <a:r>
              <a:rPr lang="en-US" sz="3600" dirty="0" smtClean="0"/>
              <a:t> Meet transformation objectives.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337</TotalTime>
  <Words>537</Words>
  <Application>Microsoft Office PowerPoint</Application>
  <PresentationFormat>On-screen Show (4:3)</PresentationFormat>
  <Paragraphs>136</Paragraphs>
  <Slides>15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Oriel</vt:lpstr>
      <vt:lpstr>Summary of  best practices session</vt:lpstr>
      <vt:lpstr>Ms. Amelita Espanola RB Brooke’s Point</vt:lpstr>
      <vt:lpstr>Mr. Eugenio Demegillo, Jr. Partner Rural Bank, Inc.</vt:lpstr>
      <vt:lpstr>Executive summary :</vt:lpstr>
      <vt:lpstr>Suggested  five  ( 5 )  best  practices  for transforming Operational model of banks.</vt:lpstr>
      <vt:lpstr>Banks with successful operations transformation by adopting Best Practices achieve four benefits.</vt:lpstr>
      <vt:lpstr>Atty. Edward Garcia, Jr. Quezon Capital Rural Bank, Inc. </vt:lpstr>
      <vt:lpstr>E N D </vt:lpstr>
      <vt:lpstr>Notes by lead researchers:</vt:lpstr>
      <vt:lpstr>Moreover, your decision on what primary banking  business  objective you want will determine  what  approach  you  will  use. </vt:lpstr>
      <vt:lpstr>Researches show that the 5 Best  Practices  are common across all initiatives that led to successful transformation of operations:</vt:lpstr>
      <vt:lpstr>2. Product and Service        Simplification:</vt:lpstr>
      <vt:lpstr>3. Aggressive Digitization.</vt:lpstr>
      <vt:lpstr>4. Governance and Performance        Management Transparency/ies.</vt:lpstr>
      <vt:lpstr>5. Delivery Model Optimization.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 Your Bank’s Operations Model</dc:title>
  <dc:creator>compaq</dc:creator>
  <cp:lastModifiedBy>ILO-GPM</cp:lastModifiedBy>
  <cp:revision>39</cp:revision>
  <dcterms:created xsi:type="dcterms:W3CDTF">2013-10-27T11:43:31Z</dcterms:created>
  <dcterms:modified xsi:type="dcterms:W3CDTF">2013-11-12T04:32:37Z</dcterms:modified>
</cp:coreProperties>
</file>