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handoutMasterIdLst>
    <p:handoutMasterId r:id="rId24"/>
  </p:handoutMasterIdLst>
  <p:sldIdLst>
    <p:sldId id="265" r:id="rId2"/>
    <p:sldId id="268" r:id="rId3"/>
    <p:sldId id="269" r:id="rId4"/>
    <p:sldId id="275" r:id="rId5"/>
    <p:sldId id="277" r:id="rId6"/>
    <p:sldId id="276" r:id="rId7"/>
    <p:sldId id="279" r:id="rId8"/>
    <p:sldId id="278" r:id="rId9"/>
    <p:sldId id="280" r:id="rId10"/>
    <p:sldId id="270" r:id="rId11"/>
    <p:sldId id="282" r:id="rId12"/>
    <p:sldId id="283" r:id="rId13"/>
    <p:sldId id="284" r:id="rId14"/>
    <p:sldId id="285" r:id="rId15"/>
    <p:sldId id="286" r:id="rId16"/>
    <p:sldId id="273" r:id="rId17"/>
    <p:sldId id="290" r:id="rId18"/>
    <p:sldId id="287" r:id="rId19"/>
    <p:sldId id="288" r:id="rId20"/>
    <p:sldId id="289" r:id="rId21"/>
    <p:sldId id="274" r:id="rId22"/>
  </p:sldIdLst>
  <p:sldSz cx="9144000" cy="6858000" type="screen4x3"/>
  <p:notesSz cx="6858000" cy="12057063"/>
  <p:defaultTextStyle>
    <a:defPPr>
      <a:defRPr lang="fr-FR"/>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9900"/>
    <a:srgbClr val="0000FF"/>
    <a:srgbClr val="00CC66"/>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602853"/>
          </a:xfrm>
          <a:prstGeom prst="rect">
            <a:avLst/>
          </a:prstGeom>
        </p:spPr>
        <p:txBody>
          <a:bodyPr vert="horz" lIns="91440" tIns="45720" rIns="91440" bIns="45720" rtlCol="0"/>
          <a:lstStyle>
            <a:lvl1pPr algn="l">
              <a:defRPr sz="1200"/>
            </a:lvl1pPr>
          </a:lstStyle>
          <a:p>
            <a:pPr>
              <a:defRPr/>
            </a:pPr>
            <a:endParaRPr lang="en-PH"/>
          </a:p>
        </p:txBody>
      </p:sp>
      <p:sp>
        <p:nvSpPr>
          <p:cNvPr id="3" name="Date Placeholder 2"/>
          <p:cNvSpPr>
            <a:spLocks noGrp="1"/>
          </p:cNvSpPr>
          <p:nvPr>
            <p:ph type="dt" sz="quarter" idx="1"/>
          </p:nvPr>
        </p:nvSpPr>
        <p:spPr>
          <a:xfrm>
            <a:off x="3884613" y="1"/>
            <a:ext cx="2971800" cy="602853"/>
          </a:xfrm>
          <a:prstGeom prst="rect">
            <a:avLst/>
          </a:prstGeom>
        </p:spPr>
        <p:txBody>
          <a:bodyPr vert="horz" lIns="91440" tIns="45720" rIns="91440" bIns="45720" rtlCol="0"/>
          <a:lstStyle>
            <a:lvl1pPr algn="r">
              <a:defRPr sz="1200"/>
            </a:lvl1pPr>
          </a:lstStyle>
          <a:p>
            <a:pPr>
              <a:defRPr/>
            </a:pPr>
            <a:fld id="{2C99CD60-3E00-4C5F-91F1-E4D473C89AE1}" type="datetimeFigureOut">
              <a:rPr lang="en-US"/>
              <a:pPr>
                <a:defRPr/>
              </a:pPr>
              <a:t>11/11/2013</a:t>
            </a:fld>
            <a:endParaRPr lang="en-PH"/>
          </a:p>
        </p:txBody>
      </p:sp>
      <p:sp>
        <p:nvSpPr>
          <p:cNvPr id="4" name="Footer Placeholder 3"/>
          <p:cNvSpPr>
            <a:spLocks noGrp="1"/>
          </p:cNvSpPr>
          <p:nvPr>
            <p:ph type="ftr" sz="quarter" idx="2"/>
          </p:nvPr>
        </p:nvSpPr>
        <p:spPr>
          <a:xfrm>
            <a:off x="0" y="11452117"/>
            <a:ext cx="2971800" cy="602853"/>
          </a:xfrm>
          <a:prstGeom prst="rect">
            <a:avLst/>
          </a:prstGeom>
        </p:spPr>
        <p:txBody>
          <a:bodyPr vert="horz" lIns="91440" tIns="45720" rIns="91440" bIns="45720" rtlCol="0" anchor="b"/>
          <a:lstStyle>
            <a:lvl1pPr algn="l">
              <a:defRPr sz="1200"/>
            </a:lvl1pPr>
          </a:lstStyle>
          <a:p>
            <a:pPr>
              <a:defRPr/>
            </a:pPr>
            <a:endParaRPr lang="en-PH"/>
          </a:p>
        </p:txBody>
      </p:sp>
      <p:sp>
        <p:nvSpPr>
          <p:cNvPr id="5" name="Slide Number Placeholder 4"/>
          <p:cNvSpPr>
            <a:spLocks noGrp="1"/>
          </p:cNvSpPr>
          <p:nvPr>
            <p:ph type="sldNum" sz="quarter" idx="3"/>
          </p:nvPr>
        </p:nvSpPr>
        <p:spPr>
          <a:xfrm>
            <a:off x="3884613" y="11452117"/>
            <a:ext cx="2971800" cy="602853"/>
          </a:xfrm>
          <a:prstGeom prst="rect">
            <a:avLst/>
          </a:prstGeom>
        </p:spPr>
        <p:txBody>
          <a:bodyPr vert="horz" lIns="91440" tIns="45720" rIns="91440" bIns="45720" rtlCol="0" anchor="b"/>
          <a:lstStyle>
            <a:lvl1pPr algn="r">
              <a:defRPr sz="1200"/>
            </a:lvl1pPr>
          </a:lstStyle>
          <a:p>
            <a:pPr>
              <a:defRPr/>
            </a:pPr>
            <a:fld id="{AD5F07D6-E81A-4B2F-99AD-3AAC26262DCC}" type="slidenum">
              <a:rPr lang="en-PH"/>
              <a:pPr>
                <a:defRPr/>
              </a:pPr>
              <a:t>‹#›</a:t>
            </a:fld>
            <a:endParaRPr lang="en-PH"/>
          </a:p>
        </p:txBody>
      </p:sp>
    </p:spTree>
    <p:extLst>
      <p:ext uri="{BB962C8B-B14F-4D97-AF65-F5344CB8AC3E}">
        <p14:creationId xmlns:p14="http://schemas.microsoft.com/office/powerpoint/2010/main" val="622835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1"/>
            <a:ext cx="2971800" cy="60285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6387" name="Rectangle 3"/>
          <p:cNvSpPr>
            <a:spLocks noGrp="1" noChangeArrowheads="1"/>
          </p:cNvSpPr>
          <p:nvPr>
            <p:ph type="dt" idx="1"/>
          </p:nvPr>
        </p:nvSpPr>
        <p:spPr bwMode="auto">
          <a:xfrm>
            <a:off x="3884613" y="1"/>
            <a:ext cx="2971800" cy="60285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5F5A00D5-D70F-4482-B002-1D077236ACD5}" type="datetimeFigureOut">
              <a:rPr lang="en-US"/>
              <a:pPr>
                <a:defRPr/>
              </a:pPr>
              <a:t>11/11/2013</a:t>
            </a:fld>
            <a:endParaRPr lang="en-US"/>
          </a:p>
        </p:txBody>
      </p:sp>
      <p:sp>
        <p:nvSpPr>
          <p:cNvPr id="6148" name="Rectangle 4"/>
          <p:cNvSpPr>
            <a:spLocks noGrp="1" noRot="1" noChangeAspect="1" noChangeArrowheads="1" noTextEdit="1"/>
          </p:cNvSpPr>
          <p:nvPr>
            <p:ph type="sldImg" idx="2"/>
          </p:nvPr>
        </p:nvSpPr>
        <p:spPr bwMode="auto">
          <a:xfrm>
            <a:off x="415925" y="904875"/>
            <a:ext cx="6026150" cy="4521200"/>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5800" y="5727105"/>
            <a:ext cx="5486400" cy="54256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11452117"/>
            <a:ext cx="2971800" cy="60285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6391" name="Rectangle 7"/>
          <p:cNvSpPr>
            <a:spLocks noGrp="1" noChangeArrowheads="1"/>
          </p:cNvSpPr>
          <p:nvPr>
            <p:ph type="sldNum" sz="quarter" idx="5"/>
          </p:nvPr>
        </p:nvSpPr>
        <p:spPr bwMode="auto">
          <a:xfrm>
            <a:off x="3884613" y="11452117"/>
            <a:ext cx="2971800" cy="60285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CF1E4B0-0D49-4294-9E2C-7F7998D243EF}" type="slidenum">
              <a:rPr lang="en-US"/>
              <a:pPr>
                <a:defRPr/>
              </a:pPr>
              <a:t>‹#›</a:t>
            </a:fld>
            <a:endParaRPr lang="en-US"/>
          </a:p>
        </p:txBody>
      </p:sp>
    </p:spTree>
    <p:extLst>
      <p:ext uri="{BB962C8B-B14F-4D97-AF65-F5344CB8AC3E}">
        <p14:creationId xmlns:p14="http://schemas.microsoft.com/office/powerpoint/2010/main" val="23868394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1</a:t>
            </a:fld>
            <a:endParaRPr lang="en-US"/>
          </a:p>
        </p:txBody>
      </p:sp>
    </p:spTree>
    <p:extLst>
      <p:ext uri="{BB962C8B-B14F-4D97-AF65-F5344CB8AC3E}">
        <p14:creationId xmlns:p14="http://schemas.microsoft.com/office/powerpoint/2010/main" val="39074938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Calibri" pitchFamily="34" charset="0"/>
                <a:ea typeface="+mn-ea"/>
                <a:cs typeface="+mn-cs"/>
              </a:rPr>
              <a:t>Looking into the RB’s historical financial performance and condition</a:t>
            </a:r>
          </a:p>
          <a:p>
            <a:r>
              <a:rPr lang="en-US" sz="1200" kern="1200" dirty="0" smtClean="0">
                <a:solidFill>
                  <a:schemeClr val="tx1"/>
                </a:solidFill>
                <a:effectLst/>
                <a:latin typeface="Calibri" pitchFamily="34" charset="0"/>
                <a:ea typeface="+mn-ea"/>
                <a:cs typeface="+mn-cs"/>
              </a:rPr>
              <a:t> </a:t>
            </a:r>
          </a:p>
          <a:p>
            <a:pPr lvl="0"/>
            <a:r>
              <a:rPr lang="en-US" sz="1200" kern="1200" dirty="0" smtClean="0">
                <a:solidFill>
                  <a:schemeClr val="tx1"/>
                </a:solidFill>
                <a:effectLst/>
                <a:latin typeface="Calibri" pitchFamily="34" charset="0"/>
                <a:ea typeface="+mn-ea"/>
                <a:cs typeface="+mn-cs"/>
              </a:rPr>
              <a:t>Bank size</a:t>
            </a:r>
          </a:p>
          <a:p>
            <a:pPr lvl="0"/>
            <a:r>
              <a:rPr lang="en-US" sz="1200" kern="1200" dirty="0" smtClean="0">
                <a:solidFill>
                  <a:schemeClr val="tx1"/>
                </a:solidFill>
                <a:effectLst/>
                <a:latin typeface="Calibri" pitchFamily="34" charset="0"/>
                <a:ea typeface="+mn-ea"/>
                <a:cs typeface="+mn-cs"/>
              </a:rPr>
              <a:t>Capital position (below the required minimum)</a:t>
            </a:r>
          </a:p>
          <a:p>
            <a:pPr lvl="0"/>
            <a:r>
              <a:rPr lang="en-US" sz="1200" kern="1200" dirty="0" smtClean="0">
                <a:solidFill>
                  <a:schemeClr val="tx1"/>
                </a:solidFill>
                <a:effectLst/>
                <a:latin typeface="Calibri" pitchFamily="34" charset="0"/>
                <a:ea typeface="+mn-ea"/>
                <a:cs typeface="+mn-cs"/>
              </a:rPr>
              <a:t>Condition of assets (loans, FFEs, ROPAS)</a:t>
            </a:r>
          </a:p>
          <a:p>
            <a:pPr lvl="0"/>
            <a:r>
              <a:rPr lang="en-US" sz="1200" kern="1200" dirty="0" smtClean="0">
                <a:solidFill>
                  <a:schemeClr val="tx1"/>
                </a:solidFill>
                <a:effectLst/>
                <a:latin typeface="Calibri" pitchFamily="34" charset="0"/>
                <a:ea typeface="+mn-ea"/>
                <a:cs typeface="+mn-cs"/>
              </a:rPr>
              <a:t>Reliability and accuracy of accounting records (testing had to be done)</a:t>
            </a:r>
          </a:p>
          <a:p>
            <a:r>
              <a:rPr lang="en-US" sz="1200" kern="1200" dirty="0" smtClean="0">
                <a:solidFill>
                  <a:schemeClr val="tx1"/>
                </a:solidFill>
                <a:effectLst/>
                <a:latin typeface="Calibri" pitchFamily="34" charset="0"/>
                <a:ea typeface="+mn-ea"/>
                <a:cs typeface="+mn-cs"/>
              </a:rPr>
              <a:t> </a:t>
            </a:r>
          </a:p>
          <a:p>
            <a:pPr lvl="0"/>
            <a:r>
              <a:rPr lang="en-US" sz="1200" kern="1200" dirty="0" smtClean="0">
                <a:solidFill>
                  <a:schemeClr val="tx1"/>
                </a:solidFill>
                <a:effectLst/>
                <a:latin typeface="Calibri" pitchFamily="34" charset="0"/>
                <a:ea typeface="+mn-ea"/>
                <a:cs typeface="+mn-cs"/>
              </a:rPr>
              <a:t>Identifying risks and assessing internal control</a:t>
            </a:r>
          </a:p>
          <a:p>
            <a:r>
              <a:rPr lang="en-US" sz="1200" kern="1200" dirty="0" smtClean="0">
                <a:solidFill>
                  <a:schemeClr val="tx1"/>
                </a:solidFill>
                <a:effectLst/>
                <a:latin typeface="Calibri" pitchFamily="34" charset="0"/>
                <a:ea typeface="+mn-ea"/>
                <a:cs typeface="+mn-cs"/>
              </a:rPr>
              <a:t> </a:t>
            </a:r>
          </a:p>
          <a:p>
            <a:pPr lvl="0"/>
            <a:r>
              <a:rPr lang="en-US" sz="1200" kern="1200" dirty="0" smtClean="0">
                <a:solidFill>
                  <a:schemeClr val="tx1"/>
                </a:solidFill>
                <a:effectLst/>
                <a:latin typeface="Calibri" pitchFamily="34" charset="0"/>
                <a:ea typeface="+mn-ea"/>
                <a:cs typeface="+mn-cs"/>
              </a:rPr>
              <a:t>Identifying Potentials and assessing valuation and investment requirements</a:t>
            </a:r>
          </a:p>
          <a:p>
            <a:r>
              <a:rPr lang="en-US" sz="1200" kern="1200" dirty="0" smtClean="0">
                <a:solidFill>
                  <a:schemeClr val="tx1"/>
                </a:solidFill>
                <a:effectLst/>
                <a:latin typeface="Calibri" pitchFamily="34" charset="0"/>
                <a:ea typeface="+mn-ea"/>
                <a:cs typeface="+mn-cs"/>
              </a:rPr>
              <a:t> </a:t>
            </a:r>
          </a:p>
          <a:p>
            <a:endParaRPr lang="en-US" dirty="0"/>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10</a:t>
            </a:fld>
            <a:endParaRPr lang="en-US"/>
          </a:p>
        </p:txBody>
      </p:sp>
    </p:spTree>
    <p:extLst>
      <p:ext uri="{BB962C8B-B14F-4D97-AF65-F5344CB8AC3E}">
        <p14:creationId xmlns:p14="http://schemas.microsoft.com/office/powerpoint/2010/main" val="8145589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11</a:t>
            </a:fld>
            <a:endParaRPr lang="en-US"/>
          </a:p>
        </p:txBody>
      </p:sp>
    </p:spTree>
    <p:extLst>
      <p:ext uri="{BB962C8B-B14F-4D97-AF65-F5344CB8AC3E}">
        <p14:creationId xmlns:p14="http://schemas.microsoft.com/office/powerpoint/2010/main" val="26817032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Calibri" pitchFamily="34" charset="0"/>
                <a:ea typeface="+mn-ea"/>
                <a:cs typeface="+mn-cs"/>
              </a:rPr>
              <a:t>Securing BSP &amp; PDIC approval; Interlocking Directorship and </a:t>
            </a:r>
            <a:r>
              <a:rPr lang="en-US" sz="1200" kern="1200" dirty="0" err="1" smtClean="0">
                <a:solidFill>
                  <a:schemeClr val="tx1"/>
                </a:solidFill>
                <a:effectLst/>
                <a:latin typeface="Calibri" pitchFamily="34" charset="0"/>
                <a:ea typeface="+mn-ea"/>
                <a:cs typeface="+mn-cs"/>
              </a:rPr>
              <a:t>Officership</a:t>
            </a:r>
            <a:endParaRPr lang="en-US" sz="1800" kern="1200" dirty="0" smtClean="0">
              <a:solidFill>
                <a:schemeClr val="tx1"/>
              </a:solidFill>
              <a:effectLst/>
              <a:latin typeface="Calibri" pitchFamily="34" charset="0"/>
              <a:ea typeface="+mn-ea"/>
              <a:cs typeface="+mn-cs"/>
            </a:endParaRPr>
          </a:p>
          <a:p>
            <a:r>
              <a:rPr lang="en-US" sz="1200" kern="1200" dirty="0" smtClean="0">
                <a:solidFill>
                  <a:schemeClr val="tx1"/>
                </a:solidFill>
                <a:effectLst/>
                <a:latin typeface="Calibri" pitchFamily="34" charset="0"/>
                <a:ea typeface="+mn-ea"/>
                <a:cs typeface="+mn-cs"/>
              </a:rPr>
              <a:t> </a:t>
            </a:r>
            <a:endParaRPr lang="en-US" sz="1800" kern="1200" dirty="0" smtClean="0">
              <a:solidFill>
                <a:schemeClr val="tx1"/>
              </a:solidFill>
              <a:effectLst/>
              <a:latin typeface="Calibri" pitchFamily="34" charset="0"/>
              <a:ea typeface="+mn-ea"/>
              <a:cs typeface="+mn-cs"/>
            </a:endParaRPr>
          </a:p>
          <a:p>
            <a:pPr lvl="0"/>
            <a:r>
              <a:rPr lang="en-US" sz="1200" kern="1200" dirty="0" smtClean="0">
                <a:solidFill>
                  <a:schemeClr val="tx1"/>
                </a:solidFill>
                <a:effectLst/>
                <a:latin typeface="Calibri" pitchFamily="34" charset="0"/>
                <a:ea typeface="+mn-ea"/>
                <a:cs typeface="+mn-cs"/>
              </a:rPr>
              <a:t>Management Contract; Installation of a management team.  Adopted transparency to depositors to earn credibility and trust.</a:t>
            </a:r>
            <a:endParaRPr lang="en-US" sz="1800" kern="1200" dirty="0" smtClean="0">
              <a:solidFill>
                <a:schemeClr val="tx1"/>
              </a:solidFill>
              <a:effectLst/>
              <a:latin typeface="Calibri" pitchFamily="34" charset="0"/>
              <a:ea typeface="+mn-ea"/>
              <a:cs typeface="+mn-cs"/>
            </a:endParaRPr>
          </a:p>
          <a:p>
            <a:r>
              <a:rPr lang="en-US" sz="1200" kern="1200" dirty="0" smtClean="0">
                <a:solidFill>
                  <a:schemeClr val="tx1"/>
                </a:solidFill>
                <a:effectLst/>
                <a:latin typeface="Calibri" pitchFamily="34" charset="0"/>
                <a:ea typeface="+mn-ea"/>
                <a:cs typeface="+mn-cs"/>
              </a:rPr>
              <a:t> </a:t>
            </a:r>
            <a:endParaRPr lang="en-US" sz="1800" kern="1200" dirty="0" smtClean="0">
              <a:solidFill>
                <a:schemeClr val="tx1"/>
              </a:solidFill>
              <a:effectLst/>
              <a:latin typeface="Calibri" pitchFamily="34" charset="0"/>
              <a:ea typeface="+mn-ea"/>
              <a:cs typeface="+mn-cs"/>
            </a:endParaRPr>
          </a:p>
          <a:p>
            <a:pPr lvl="0"/>
            <a:r>
              <a:rPr lang="en-US" sz="1200" kern="1200" dirty="0" smtClean="0">
                <a:solidFill>
                  <a:schemeClr val="tx1"/>
                </a:solidFill>
                <a:effectLst/>
                <a:latin typeface="Calibri" pitchFamily="34" charset="0"/>
                <a:ea typeface="+mn-ea"/>
                <a:cs typeface="+mn-cs"/>
              </a:rPr>
              <a:t>Interim Operational Guidelines: implementation of manuals, policies, guidelines on credit, deposits, definition of operational exceptions</a:t>
            </a:r>
            <a:endParaRPr lang="en-US" sz="1800" kern="1200" dirty="0" smtClean="0">
              <a:solidFill>
                <a:schemeClr val="tx1"/>
              </a:solidFill>
              <a:effectLst/>
              <a:latin typeface="Calibri" pitchFamily="34" charset="0"/>
              <a:ea typeface="+mn-ea"/>
              <a:cs typeface="+mn-cs"/>
            </a:endParaRPr>
          </a:p>
          <a:p>
            <a:r>
              <a:rPr lang="en-US" sz="1200" kern="1200" dirty="0" smtClean="0">
                <a:solidFill>
                  <a:schemeClr val="tx1"/>
                </a:solidFill>
                <a:effectLst/>
                <a:latin typeface="Calibri" pitchFamily="34" charset="0"/>
                <a:ea typeface="+mn-ea"/>
                <a:cs typeface="+mn-cs"/>
              </a:rPr>
              <a:t> </a:t>
            </a:r>
            <a:endParaRPr lang="en-US" sz="1800" kern="1200" dirty="0" smtClean="0">
              <a:solidFill>
                <a:schemeClr val="tx1"/>
              </a:solidFill>
              <a:effectLst/>
              <a:latin typeface="Calibri" pitchFamily="34" charset="0"/>
              <a:ea typeface="+mn-ea"/>
              <a:cs typeface="+mn-cs"/>
            </a:endParaRPr>
          </a:p>
          <a:p>
            <a:r>
              <a:rPr lang="en-US" sz="1200" kern="1200" dirty="0" smtClean="0">
                <a:solidFill>
                  <a:schemeClr val="tx1"/>
                </a:solidFill>
                <a:effectLst/>
                <a:latin typeface="Calibri" pitchFamily="34" charset="0"/>
                <a:ea typeface="+mn-ea"/>
                <a:cs typeface="+mn-cs"/>
              </a:rPr>
              <a:t>Introduction of personnel manual, conflict of interest policy; Retired personnel who were not able to assimilate new values (honesty, prudence), culture (accountability, regular meetings), and skills (re-tooling); upgrade salaries and benefits of the “hold-over” ones </a:t>
            </a:r>
            <a:endParaRPr lang="en-US" dirty="0"/>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12</a:t>
            </a:fld>
            <a:endParaRPr lang="en-US"/>
          </a:p>
        </p:txBody>
      </p:sp>
    </p:spTree>
    <p:extLst>
      <p:ext uri="{BB962C8B-B14F-4D97-AF65-F5344CB8AC3E}">
        <p14:creationId xmlns:p14="http://schemas.microsoft.com/office/powerpoint/2010/main" val="3428820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Calibri" pitchFamily="34" charset="0"/>
                <a:ea typeface="+mn-ea"/>
                <a:cs typeface="+mn-cs"/>
              </a:rPr>
              <a:t>Standardization and maintenance of adequate reports, records and forms (e.g., AMLA)</a:t>
            </a:r>
          </a:p>
          <a:p>
            <a:r>
              <a:rPr lang="en-US" sz="1200" kern="1200" dirty="0" smtClean="0">
                <a:solidFill>
                  <a:schemeClr val="tx1"/>
                </a:solidFill>
                <a:effectLst/>
                <a:latin typeface="Calibri" pitchFamily="34" charset="0"/>
                <a:ea typeface="+mn-ea"/>
                <a:cs typeface="+mn-cs"/>
              </a:rPr>
              <a:t> </a:t>
            </a:r>
          </a:p>
          <a:p>
            <a:pPr lvl="0"/>
            <a:r>
              <a:rPr lang="en-US" sz="1200" kern="1200" dirty="0" smtClean="0">
                <a:solidFill>
                  <a:schemeClr val="tx1"/>
                </a:solidFill>
                <a:effectLst/>
                <a:latin typeface="Calibri" pitchFamily="34" charset="0"/>
                <a:ea typeface="+mn-ea"/>
                <a:cs typeface="+mn-cs"/>
              </a:rPr>
              <a:t>Implementation of Remedial Measures.  (loans generation, remedial of hardened accounts, reclassification of past due, allowance for probable losses)</a:t>
            </a:r>
          </a:p>
          <a:p>
            <a:pPr lvl="0"/>
            <a:r>
              <a:rPr lang="en-US" sz="1200" kern="1200" dirty="0" smtClean="0">
                <a:solidFill>
                  <a:schemeClr val="tx1"/>
                </a:solidFill>
                <a:effectLst/>
                <a:latin typeface="Calibri" pitchFamily="34" charset="0"/>
                <a:ea typeface="+mn-ea"/>
                <a:cs typeface="+mn-cs"/>
              </a:rPr>
              <a:t>Implementation of Written Internal Control System and Compliance System:</a:t>
            </a:r>
          </a:p>
          <a:p>
            <a:r>
              <a:rPr lang="en-US" sz="1200" kern="1200" dirty="0" smtClean="0">
                <a:solidFill>
                  <a:schemeClr val="tx1"/>
                </a:solidFill>
                <a:effectLst/>
                <a:latin typeface="Calibri" pitchFamily="34" charset="0"/>
                <a:ea typeface="+mn-ea"/>
                <a:cs typeface="+mn-cs"/>
              </a:rPr>
              <a:t> </a:t>
            </a:r>
          </a:p>
          <a:p>
            <a:r>
              <a:rPr lang="en-US" sz="1200" kern="1200" dirty="0" smtClean="0">
                <a:solidFill>
                  <a:schemeClr val="tx1"/>
                </a:solidFill>
                <a:effectLst/>
                <a:latin typeface="Calibri" pitchFamily="34" charset="0"/>
                <a:ea typeface="+mn-ea"/>
                <a:cs typeface="+mn-cs"/>
              </a:rPr>
              <a:t>Deposits: KYC and due diligence, control of COCI, bills payable settlement due to high liquidity</a:t>
            </a:r>
          </a:p>
          <a:p>
            <a:endParaRPr lang="en-US" dirty="0"/>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13</a:t>
            </a:fld>
            <a:endParaRPr lang="en-US"/>
          </a:p>
        </p:txBody>
      </p:sp>
    </p:spTree>
    <p:extLst>
      <p:ext uri="{BB962C8B-B14F-4D97-AF65-F5344CB8AC3E}">
        <p14:creationId xmlns:p14="http://schemas.microsoft.com/office/powerpoint/2010/main" val="13566101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14</a:t>
            </a:fld>
            <a:endParaRPr lang="en-US"/>
          </a:p>
        </p:txBody>
      </p:sp>
    </p:spTree>
    <p:extLst>
      <p:ext uri="{BB962C8B-B14F-4D97-AF65-F5344CB8AC3E}">
        <p14:creationId xmlns:p14="http://schemas.microsoft.com/office/powerpoint/2010/main" val="26071711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15</a:t>
            </a:fld>
            <a:endParaRPr lang="en-US"/>
          </a:p>
        </p:txBody>
      </p:sp>
    </p:spTree>
    <p:extLst>
      <p:ext uri="{BB962C8B-B14F-4D97-AF65-F5344CB8AC3E}">
        <p14:creationId xmlns:p14="http://schemas.microsoft.com/office/powerpoint/2010/main" val="32940862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Calibri" pitchFamily="34" charset="0"/>
                <a:ea typeface="+mn-ea"/>
                <a:cs typeface="+mn-cs"/>
              </a:rPr>
              <a:t>stronger credit management system: Credit : defined approving authorities and procedures, lowered past due  </a:t>
            </a:r>
            <a:r>
              <a:rPr lang="en-US" sz="1200" kern="1200" dirty="0" err="1" smtClean="0">
                <a:solidFill>
                  <a:schemeClr val="tx1"/>
                </a:solidFill>
                <a:effectLst/>
                <a:latin typeface="Calibri" pitchFamily="34" charset="0"/>
                <a:ea typeface="+mn-ea"/>
                <a:cs typeface="+mn-cs"/>
              </a:rPr>
              <a:t>due</a:t>
            </a:r>
            <a:r>
              <a:rPr lang="en-US" sz="1200" kern="1200" dirty="0" smtClean="0">
                <a:solidFill>
                  <a:schemeClr val="tx1"/>
                </a:solidFill>
                <a:effectLst/>
                <a:latin typeface="Calibri" pitchFamily="34" charset="0"/>
                <a:ea typeface="+mn-ea"/>
                <a:cs typeface="+mn-cs"/>
              </a:rPr>
              <a:t> to focused collection / remedial measures, quicker loan processing</a:t>
            </a:r>
          </a:p>
          <a:p>
            <a:endParaRPr lang="en-US" dirty="0"/>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16</a:t>
            </a:fld>
            <a:endParaRPr lang="en-US"/>
          </a:p>
        </p:txBody>
      </p:sp>
    </p:spTree>
    <p:extLst>
      <p:ext uri="{BB962C8B-B14F-4D97-AF65-F5344CB8AC3E}">
        <p14:creationId xmlns:p14="http://schemas.microsoft.com/office/powerpoint/2010/main" val="1333904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17</a:t>
            </a:fld>
            <a:endParaRPr lang="en-US"/>
          </a:p>
        </p:txBody>
      </p:sp>
    </p:spTree>
    <p:extLst>
      <p:ext uri="{BB962C8B-B14F-4D97-AF65-F5344CB8AC3E}">
        <p14:creationId xmlns:p14="http://schemas.microsoft.com/office/powerpoint/2010/main" val="37209013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18</a:t>
            </a:fld>
            <a:endParaRPr lang="en-US"/>
          </a:p>
        </p:txBody>
      </p:sp>
    </p:spTree>
    <p:extLst>
      <p:ext uri="{BB962C8B-B14F-4D97-AF65-F5344CB8AC3E}">
        <p14:creationId xmlns:p14="http://schemas.microsoft.com/office/powerpoint/2010/main" val="9246029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19</a:t>
            </a:fld>
            <a:endParaRPr lang="en-US"/>
          </a:p>
        </p:txBody>
      </p:sp>
    </p:spTree>
    <p:extLst>
      <p:ext uri="{BB962C8B-B14F-4D97-AF65-F5344CB8AC3E}">
        <p14:creationId xmlns:p14="http://schemas.microsoft.com/office/powerpoint/2010/main" val="2200064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2</a:t>
            </a:fld>
            <a:endParaRPr lang="en-US"/>
          </a:p>
        </p:txBody>
      </p:sp>
    </p:spTree>
    <p:extLst>
      <p:ext uri="{BB962C8B-B14F-4D97-AF65-F5344CB8AC3E}">
        <p14:creationId xmlns:p14="http://schemas.microsoft.com/office/powerpoint/2010/main" val="31454039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20</a:t>
            </a:fld>
            <a:endParaRPr lang="en-US"/>
          </a:p>
        </p:txBody>
      </p:sp>
    </p:spTree>
    <p:extLst>
      <p:ext uri="{BB962C8B-B14F-4D97-AF65-F5344CB8AC3E}">
        <p14:creationId xmlns:p14="http://schemas.microsoft.com/office/powerpoint/2010/main" val="10035164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21</a:t>
            </a:fld>
            <a:endParaRPr lang="en-US"/>
          </a:p>
        </p:txBody>
      </p:sp>
    </p:spTree>
    <p:extLst>
      <p:ext uri="{BB962C8B-B14F-4D97-AF65-F5344CB8AC3E}">
        <p14:creationId xmlns:p14="http://schemas.microsoft.com/office/powerpoint/2010/main" val="2365268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3</a:t>
            </a:fld>
            <a:endParaRPr lang="en-US"/>
          </a:p>
        </p:txBody>
      </p:sp>
    </p:spTree>
    <p:extLst>
      <p:ext uri="{BB962C8B-B14F-4D97-AF65-F5344CB8AC3E}">
        <p14:creationId xmlns:p14="http://schemas.microsoft.com/office/powerpoint/2010/main" val="3099053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4</a:t>
            </a:fld>
            <a:endParaRPr lang="en-US"/>
          </a:p>
        </p:txBody>
      </p:sp>
    </p:spTree>
    <p:extLst>
      <p:ext uri="{BB962C8B-B14F-4D97-AF65-F5344CB8AC3E}">
        <p14:creationId xmlns:p14="http://schemas.microsoft.com/office/powerpoint/2010/main" val="2119770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5</a:t>
            </a:fld>
            <a:endParaRPr lang="en-US"/>
          </a:p>
        </p:txBody>
      </p:sp>
    </p:spTree>
    <p:extLst>
      <p:ext uri="{BB962C8B-B14F-4D97-AF65-F5344CB8AC3E}">
        <p14:creationId xmlns:p14="http://schemas.microsoft.com/office/powerpoint/2010/main" val="1753669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Calibri" pitchFamily="34" charset="0"/>
                <a:ea typeface="+mn-ea"/>
                <a:cs typeface="+mn-cs"/>
              </a:rPr>
              <a:t>Setting</a:t>
            </a:r>
          </a:p>
          <a:p>
            <a:r>
              <a:rPr lang="en-US" sz="1200" kern="1200" dirty="0" smtClean="0">
                <a:solidFill>
                  <a:schemeClr val="tx1"/>
                </a:solidFill>
                <a:effectLst/>
                <a:latin typeface="Calibri" pitchFamily="34" charset="0"/>
                <a:ea typeface="+mn-ea"/>
                <a:cs typeface="+mn-cs"/>
              </a:rPr>
              <a:t>Following the wave of RB establishment in the countryside, this RB was granted the authority to start business in a fourth class municipality in 1974.  With a population of just around 20,000 this move was seen as a welcome initiative to bring financial services to remote areas.</a:t>
            </a:r>
          </a:p>
          <a:p>
            <a:r>
              <a:rPr lang="en-US" sz="1200" kern="1200" dirty="0" smtClean="0">
                <a:solidFill>
                  <a:schemeClr val="tx1"/>
                </a:solidFill>
                <a:effectLst/>
                <a:latin typeface="Calibri" pitchFamily="34" charset="0"/>
                <a:ea typeface="+mn-ea"/>
                <a:cs typeface="+mn-cs"/>
              </a:rPr>
              <a:t> </a:t>
            </a:r>
          </a:p>
          <a:p>
            <a:pPr lvl="0"/>
            <a:r>
              <a:rPr lang="en-US" sz="1200" kern="1200" dirty="0" smtClean="0">
                <a:solidFill>
                  <a:schemeClr val="tx1"/>
                </a:solidFill>
                <a:effectLst/>
                <a:latin typeface="Calibri" pitchFamily="34" charset="0"/>
                <a:ea typeface="+mn-ea"/>
                <a:cs typeface="+mn-cs"/>
              </a:rPr>
              <a:t>Rural economies</a:t>
            </a:r>
          </a:p>
          <a:p>
            <a:r>
              <a:rPr lang="en-US" sz="1200" kern="1200" dirty="0" smtClean="0">
                <a:solidFill>
                  <a:schemeClr val="tx1"/>
                </a:solidFill>
                <a:effectLst/>
                <a:latin typeface="Calibri" pitchFamily="34" charset="0"/>
                <a:ea typeface="+mn-ea"/>
                <a:cs typeface="+mn-cs"/>
              </a:rPr>
              <a:t>The RB site is typical of an agricultural, landlocked community.  Its main produce is rice.  The rest of the economy revolves around farm produce.  Government offices, both the local government units and national government attached agencies also provide employment.</a:t>
            </a:r>
          </a:p>
          <a:p>
            <a:r>
              <a:rPr lang="en-US" sz="1200" kern="1200" dirty="0" smtClean="0">
                <a:solidFill>
                  <a:schemeClr val="tx1"/>
                </a:solidFill>
                <a:effectLst/>
                <a:latin typeface="Calibri" pitchFamily="34" charset="0"/>
                <a:ea typeface="+mn-ea"/>
                <a:cs typeface="+mn-cs"/>
              </a:rPr>
              <a:t> </a:t>
            </a:r>
          </a:p>
          <a:p>
            <a:pPr lvl="0"/>
            <a:r>
              <a:rPr lang="en-US" sz="1200" kern="1200" dirty="0" smtClean="0">
                <a:solidFill>
                  <a:schemeClr val="tx1"/>
                </a:solidFill>
                <a:effectLst/>
                <a:latin typeface="Calibri" pitchFamily="34" charset="0"/>
                <a:ea typeface="+mn-ea"/>
                <a:cs typeface="+mn-cs"/>
              </a:rPr>
              <a:t>Prominent families filling in</a:t>
            </a:r>
          </a:p>
          <a:p>
            <a:r>
              <a:rPr lang="en-US" sz="1200" kern="1200" dirty="0" smtClean="0">
                <a:solidFill>
                  <a:schemeClr val="tx1"/>
                </a:solidFill>
                <a:effectLst/>
                <a:latin typeface="Calibri" pitchFamily="34" charset="0"/>
                <a:ea typeface="+mn-ea"/>
                <a:cs typeface="+mn-cs"/>
              </a:rPr>
              <a:t>During the 60s-70s, prominent families in the provinces were encouraged to assist government in providing credit to the countryside.  Having the necessary capital and stature to hold in trust other people’s money, the owners ventured into banking.  With no prior experience in banking, the owners took on the challenge.  The site is an area where the family has substantial land holdings.</a:t>
            </a:r>
          </a:p>
          <a:p>
            <a:pPr lvl="0"/>
            <a:r>
              <a:rPr lang="en-US" sz="1200" kern="1200" dirty="0" smtClean="0">
                <a:solidFill>
                  <a:schemeClr val="tx1"/>
                </a:solidFill>
                <a:effectLst/>
                <a:latin typeface="Calibri" pitchFamily="34" charset="0"/>
                <a:ea typeface="+mn-ea"/>
                <a:cs typeface="+mn-cs"/>
              </a:rPr>
              <a:t>RBs mandate: then and now (quote: charter)</a:t>
            </a:r>
          </a:p>
          <a:p>
            <a:endParaRPr lang="en-US" dirty="0"/>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6</a:t>
            </a:fld>
            <a:endParaRPr lang="en-US"/>
          </a:p>
        </p:txBody>
      </p:sp>
    </p:spTree>
    <p:extLst>
      <p:ext uri="{BB962C8B-B14F-4D97-AF65-F5344CB8AC3E}">
        <p14:creationId xmlns:p14="http://schemas.microsoft.com/office/powerpoint/2010/main" val="2288062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7</a:t>
            </a:fld>
            <a:endParaRPr lang="en-US"/>
          </a:p>
        </p:txBody>
      </p:sp>
    </p:spTree>
    <p:extLst>
      <p:ext uri="{BB962C8B-B14F-4D97-AF65-F5344CB8AC3E}">
        <p14:creationId xmlns:p14="http://schemas.microsoft.com/office/powerpoint/2010/main" val="24396276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Calibri" pitchFamily="34" charset="0"/>
                <a:ea typeface="+mn-ea"/>
                <a:cs typeface="+mn-cs"/>
              </a:rPr>
              <a:t>Subsequent generation’s predicament</a:t>
            </a:r>
          </a:p>
          <a:p>
            <a:r>
              <a:rPr lang="en-US" sz="1200" kern="1200" dirty="0" smtClean="0">
                <a:solidFill>
                  <a:schemeClr val="tx1"/>
                </a:solidFill>
                <a:effectLst/>
                <a:latin typeface="Calibri" pitchFamily="34" charset="0"/>
                <a:ea typeface="+mn-ea"/>
                <a:cs typeface="+mn-cs"/>
              </a:rPr>
              <a:t>Forty years after, the next generation has not yet been exposed to banking.  The second generation was given better education and job opportunities.  Going home to the province for the kids during school breaks was becoming infrequent.  The provincial life just became too slow.  Manila and the international circuit were exciting and more rewarding.</a:t>
            </a:r>
          </a:p>
          <a:p>
            <a:r>
              <a:rPr lang="en-US" sz="1200" kern="1200" dirty="0" smtClean="0">
                <a:solidFill>
                  <a:schemeClr val="tx1"/>
                </a:solidFill>
                <a:effectLst/>
                <a:latin typeface="Calibri" pitchFamily="34" charset="0"/>
                <a:ea typeface="+mn-ea"/>
                <a:cs typeface="+mn-cs"/>
              </a:rPr>
              <a:t> </a:t>
            </a:r>
          </a:p>
          <a:p>
            <a:pPr lvl="0"/>
            <a:r>
              <a:rPr lang="en-US" sz="1200" kern="1200" dirty="0" smtClean="0">
                <a:solidFill>
                  <a:schemeClr val="tx1"/>
                </a:solidFill>
                <a:effectLst/>
                <a:latin typeface="Calibri" pitchFamily="34" charset="0"/>
                <a:ea typeface="+mn-ea"/>
                <a:cs typeface="+mn-cs"/>
              </a:rPr>
              <a:t>Remote control management</a:t>
            </a:r>
          </a:p>
          <a:p>
            <a:r>
              <a:rPr lang="en-US" sz="1200" kern="1200" dirty="0" smtClean="0">
                <a:solidFill>
                  <a:schemeClr val="tx1"/>
                </a:solidFill>
                <a:effectLst/>
                <a:latin typeface="Calibri" pitchFamily="34" charset="0"/>
                <a:ea typeface="+mn-ea"/>
                <a:cs typeface="+mn-cs"/>
              </a:rPr>
              <a:t>The parents retained “oversight” as board of directors, but based in Manila, since they moved because of the kids’ schooling.  Management was delegated to the locals who have shown “loyalty” over the years.  </a:t>
            </a:r>
          </a:p>
          <a:p>
            <a:r>
              <a:rPr lang="en-US" sz="1200" kern="1200" dirty="0" smtClean="0">
                <a:solidFill>
                  <a:schemeClr val="tx1"/>
                </a:solidFill>
                <a:effectLst/>
                <a:latin typeface="Calibri" pitchFamily="34" charset="0"/>
                <a:ea typeface="+mn-ea"/>
                <a:cs typeface="+mn-cs"/>
              </a:rPr>
              <a:t> </a:t>
            </a:r>
          </a:p>
          <a:p>
            <a:r>
              <a:rPr lang="en-US" sz="1200" kern="1200" dirty="0" smtClean="0">
                <a:solidFill>
                  <a:schemeClr val="tx1"/>
                </a:solidFill>
                <a:effectLst/>
                <a:latin typeface="Calibri" pitchFamily="34" charset="0"/>
                <a:ea typeface="+mn-ea"/>
                <a:cs typeface="+mn-cs"/>
              </a:rPr>
              <a:t>Reporting was done on a “needs” basis, i.e., when BSP would require certain reports.  Members of the Board of Directors were chosen by appointment by the patriarch.  Though some of the kids were members, major, if not all decisions were made by the Chair/patriarch.</a:t>
            </a:r>
          </a:p>
          <a:p>
            <a:r>
              <a:rPr lang="en-US" sz="1200" kern="1200" dirty="0" smtClean="0">
                <a:solidFill>
                  <a:schemeClr val="tx1"/>
                </a:solidFill>
                <a:effectLst/>
                <a:latin typeface="Calibri" pitchFamily="34" charset="0"/>
                <a:ea typeface="+mn-ea"/>
                <a:cs typeface="+mn-cs"/>
              </a:rPr>
              <a:t> </a:t>
            </a:r>
          </a:p>
          <a:p>
            <a:pPr lvl="0"/>
            <a:r>
              <a:rPr lang="en-US" sz="1200" kern="1200" dirty="0" smtClean="0">
                <a:solidFill>
                  <a:schemeClr val="tx1"/>
                </a:solidFill>
                <a:effectLst/>
                <a:latin typeface="Calibri" pitchFamily="34" charset="0"/>
                <a:ea typeface="+mn-ea"/>
                <a:cs typeface="+mn-cs"/>
              </a:rPr>
              <a:t>Capital and Reportorial requirements</a:t>
            </a:r>
          </a:p>
          <a:p>
            <a:r>
              <a:rPr lang="en-US" sz="1200" kern="1200" dirty="0" smtClean="0">
                <a:solidFill>
                  <a:schemeClr val="tx1"/>
                </a:solidFill>
                <a:effectLst/>
                <a:latin typeface="Calibri" pitchFamily="34" charset="0"/>
                <a:ea typeface="+mn-ea"/>
                <a:cs typeface="+mn-cs"/>
              </a:rPr>
              <a:t>BSP continues to raise capitalization for banks to comply with international banking standards and to strengthen the industry.  Reports get to be “cumbersome” as a result of the latter.</a:t>
            </a:r>
          </a:p>
          <a:p>
            <a:r>
              <a:rPr lang="en-US" sz="1200" kern="1200" dirty="0" smtClean="0">
                <a:solidFill>
                  <a:schemeClr val="tx1"/>
                </a:solidFill>
                <a:effectLst/>
                <a:latin typeface="Calibri" pitchFamily="34" charset="0"/>
                <a:ea typeface="+mn-ea"/>
                <a:cs typeface="+mn-cs"/>
              </a:rPr>
              <a:t> </a:t>
            </a:r>
          </a:p>
          <a:p>
            <a:r>
              <a:rPr lang="en-US" sz="1200" kern="1200" dirty="0" smtClean="0">
                <a:solidFill>
                  <a:schemeClr val="tx1"/>
                </a:solidFill>
                <a:effectLst/>
                <a:latin typeface="Calibri" pitchFamily="34" charset="0"/>
                <a:ea typeface="+mn-ea"/>
                <a:cs typeface="+mn-cs"/>
              </a:rPr>
              <a:t>Capacities of personnel are not upgraded.  Seminars and trainings are seen as too costly.  Because of declining profitability, the shareholders/owners are reluctant to put in more money.</a:t>
            </a:r>
          </a:p>
          <a:p>
            <a:r>
              <a:rPr lang="en-US" sz="1200" kern="1200" dirty="0" smtClean="0">
                <a:solidFill>
                  <a:schemeClr val="tx1"/>
                </a:solidFill>
                <a:effectLst/>
                <a:latin typeface="Calibri" pitchFamily="34" charset="0"/>
                <a:ea typeface="+mn-ea"/>
                <a:cs typeface="+mn-cs"/>
              </a:rPr>
              <a:t> </a:t>
            </a:r>
          </a:p>
          <a:p>
            <a:pPr lvl="0"/>
            <a:r>
              <a:rPr lang="en-US" sz="1200" kern="1200" dirty="0" smtClean="0">
                <a:solidFill>
                  <a:schemeClr val="tx1"/>
                </a:solidFill>
                <a:effectLst/>
                <a:latin typeface="Calibri" pitchFamily="34" charset="0"/>
                <a:ea typeface="+mn-ea"/>
                <a:cs typeface="+mn-cs"/>
              </a:rPr>
              <a:t>Survival Mode Operation</a:t>
            </a:r>
          </a:p>
          <a:p>
            <a:r>
              <a:rPr lang="en-US" sz="1200" kern="1200" dirty="0" smtClean="0">
                <a:solidFill>
                  <a:schemeClr val="tx1"/>
                </a:solidFill>
                <a:effectLst/>
                <a:latin typeface="Calibri" pitchFamily="34" charset="0"/>
                <a:ea typeface="+mn-ea"/>
                <a:cs typeface="+mn-cs"/>
              </a:rPr>
              <a:t>Levels of authority and approval become nebulous.  At a distance, the owner’s reliance on inputs from the manager is becoming too dependent.  Reasons for poor performance are taken at face value.  WINDOW DRESSING.</a:t>
            </a:r>
          </a:p>
          <a:p>
            <a:r>
              <a:rPr lang="en-US" sz="1200" kern="1200" dirty="0" smtClean="0">
                <a:solidFill>
                  <a:schemeClr val="tx1"/>
                </a:solidFill>
                <a:effectLst/>
                <a:latin typeface="Calibri" pitchFamily="34" charset="0"/>
                <a:ea typeface="+mn-ea"/>
                <a:cs typeface="+mn-cs"/>
              </a:rPr>
              <a:t> </a:t>
            </a:r>
          </a:p>
          <a:p>
            <a:r>
              <a:rPr lang="en-US" sz="1200" kern="1200" dirty="0" smtClean="0">
                <a:solidFill>
                  <a:schemeClr val="tx1"/>
                </a:solidFill>
                <a:effectLst/>
                <a:latin typeface="Calibri" pitchFamily="34" charset="0"/>
                <a:ea typeface="+mn-ea"/>
                <a:cs typeface="+mn-cs"/>
              </a:rPr>
              <a:t>Window dressing may make financial statements appear more attractive, but you can't hide poor performance for long.</a:t>
            </a:r>
          </a:p>
          <a:p>
            <a:r>
              <a:rPr lang="en-US" sz="1200" kern="1200" dirty="0" smtClean="0">
                <a:solidFill>
                  <a:schemeClr val="tx1"/>
                </a:solidFill>
                <a:effectLst/>
                <a:latin typeface="Calibri" pitchFamily="34" charset="0"/>
                <a:ea typeface="+mn-ea"/>
                <a:cs typeface="+mn-cs"/>
              </a:rPr>
              <a:t> </a:t>
            </a:r>
          </a:p>
          <a:p>
            <a:pPr lvl="0"/>
            <a:r>
              <a:rPr lang="en-US" sz="1200" kern="1200" dirty="0" smtClean="0">
                <a:solidFill>
                  <a:schemeClr val="tx1"/>
                </a:solidFill>
                <a:effectLst/>
                <a:latin typeface="Calibri" pitchFamily="34" charset="0"/>
                <a:ea typeface="+mn-ea"/>
                <a:cs typeface="+mn-cs"/>
              </a:rPr>
              <a:t>Dire Consequences</a:t>
            </a:r>
          </a:p>
          <a:p>
            <a:r>
              <a:rPr lang="en-US" sz="1200" kern="1200" dirty="0" smtClean="0">
                <a:solidFill>
                  <a:schemeClr val="tx1"/>
                </a:solidFill>
                <a:effectLst/>
                <a:latin typeface="Calibri" pitchFamily="34" charset="0"/>
                <a:ea typeface="+mn-ea"/>
                <a:cs typeface="+mn-cs"/>
              </a:rPr>
              <a:t>High past due, decreased profitability, depressed deposits, unfavorable ratios, low morale, loose internal controls. </a:t>
            </a:r>
          </a:p>
          <a:p>
            <a:r>
              <a:rPr lang="en-US" sz="1200" kern="1200" dirty="0" smtClean="0">
                <a:solidFill>
                  <a:schemeClr val="tx1"/>
                </a:solidFill>
                <a:effectLst/>
                <a:latin typeface="Calibri" pitchFamily="34" charset="0"/>
                <a:ea typeface="+mn-ea"/>
                <a:cs typeface="+mn-cs"/>
              </a:rPr>
              <a:t>Realization that they had to let go…..</a:t>
            </a:r>
          </a:p>
          <a:p>
            <a:r>
              <a:rPr lang="en-US" sz="1200" kern="1200" dirty="0" smtClean="0">
                <a:solidFill>
                  <a:schemeClr val="tx1"/>
                </a:solidFill>
                <a:effectLst/>
                <a:latin typeface="Calibri" pitchFamily="34" charset="0"/>
                <a:ea typeface="+mn-ea"/>
                <a:cs typeface="+mn-cs"/>
              </a:rPr>
              <a:t> </a:t>
            </a:r>
          </a:p>
          <a:p>
            <a:pPr lvl="0"/>
            <a:r>
              <a:rPr lang="en-US" sz="1200" kern="1200" dirty="0" smtClean="0">
                <a:solidFill>
                  <a:schemeClr val="tx1"/>
                </a:solidFill>
                <a:effectLst/>
                <a:latin typeface="Calibri" pitchFamily="34" charset="0"/>
                <a:ea typeface="+mn-ea"/>
                <a:cs typeface="+mn-cs"/>
              </a:rPr>
              <a:t>Prompt Corrective Action</a:t>
            </a:r>
          </a:p>
          <a:p>
            <a:r>
              <a:rPr lang="en-US" sz="1200" kern="1200" dirty="0" smtClean="0">
                <a:solidFill>
                  <a:schemeClr val="tx1"/>
                </a:solidFill>
                <a:effectLst/>
                <a:latin typeface="Calibri" pitchFamily="34" charset="0"/>
                <a:ea typeface="+mn-ea"/>
                <a:cs typeface="+mn-cs"/>
              </a:rPr>
              <a:t>As a pre-emptive measure, the BSP puts the RB in PCA.  A timetable is given for the bank to shape up and address its shortcomings.</a:t>
            </a:r>
            <a:endParaRPr lang="en-US" sz="1200" kern="1200" dirty="0">
              <a:solidFill>
                <a:schemeClr val="tx1"/>
              </a:solidFill>
              <a:effectLst/>
              <a:latin typeface="Calibri" pitchFamily="34" charset="0"/>
              <a:ea typeface="+mn-ea"/>
              <a:cs typeface="+mn-cs"/>
            </a:endParaRPr>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8</a:t>
            </a:fld>
            <a:endParaRPr lang="en-US"/>
          </a:p>
        </p:txBody>
      </p:sp>
    </p:spTree>
    <p:extLst>
      <p:ext uri="{BB962C8B-B14F-4D97-AF65-F5344CB8AC3E}">
        <p14:creationId xmlns:p14="http://schemas.microsoft.com/office/powerpoint/2010/main" val="130884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1E4B0-0D49-4294-9E2C-7F7998D243EF}" type="slidenum">
              <a:rPr lang="en-US" smtClean="0"/>
              <a:pPr>
                <a:defRPr/>
              </a:pPr>
              <a:t>9</a:t>
            </a:fld>
            <a:endParaRPr lang="en-US"/>
          </a:p>
        </p:txBody>
      </p:sp>
    </p:spTree>
    <p:extLst>
      <p:ext uri="{BB962C8B-B14F-4D97-AF65-F5344CB8AC3E}">
        <p14:creationId xmlns:p14="http://schemas.microsoft.com/office/powerpoint/2010/main" val="956331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7CC8E96-62BD-4B95-8F1F-480766A05885}" type="datetimeFigureOut">
              <a:rPr lang="fr-FR" smtClean="0"/>
              <a:pPr>
                <a:defRPr/>
              </a:pPr>
              <a:t>11/11/2013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701A302-A9A1-45B8-B549-D4EA6A9307D5}" type="slidenum">
              <a:rPr lang="fr-FR" smtClean="0"/>
              <a:pPr>
                <a:defRPr/>
              </a:pPr>
              <a:t>‹#›</a:t>
            </a:fld>
            <a:endParaRPr lang="fr-FR"/>
          </a:p>
        </p:txBody>
      </p:sp>
    </p:spTree>
    <p:extLst>
      <p:ext uri="{BB962C8B-B14F-4D97-AF65-F5344CB8AC3E}">
        <p14:creationId xmlns:p14="http://schemas.microsoft.com/office/powerpoint/2010/main" val="600940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7CC8E96-62BD-4B95-8F1F-480766A05885}" type="datetimeFigureOut">
              <a:rPr lang="fr-FR" smtClean="0"/>
              <a:pPr>
                <a:defRPr/>
              </a:pPr>
              <a:t>11/11/2013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701A302-A9A1-45B8-B549-D4EA6A9307D5}" type="slidenum">
              <a:rPr lang="fr-FR" smtClean="0"/>
              <a:pPr>
                <a:defRPr/>
              </a:pPr>
              <a:t>‹#›</a:t>
            </a:fld>
            <a:endParaRPr lang="fr-FR"/>
          </a:p>
        </p:txBody>
      </p:sp>
    </p:spTree>
    <p:extLst>
      <p:ext uri="{BB962C8B-B14F-4D97-AF65-F5344CB8AC3E}">
        <p14:creationId xmlns:p14="http://schemas.microsoft.com/office/powerpoint/2010/main" val="1129284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7CC8E96-62BD-4B95-8F1F-480766A05885}" type="datetimeFigureOut">
              <a:rPr lang="fr-FR" smtClean="0"/>
              <a:pPr>
                <a:defRPr/>
              </a:pPr>
              <a:t>11/11/2013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701A302-A9A1-45B8-B549-D4EA6A9307D5}" type="slidenum">
              <a:rPr lang="fr-FR" smtClean="0"/>
              <a:pPr>
                <a:defRPr/>
              </a:pPr>
              <a:t>‹#›</a:t>
            </a:fld>
            <a:endParaRPr lang="fr-FR"/>
          </a:p>
        </p:txBody>
      </p:sp>
    </p:spTree>
    <p:extLst>
      <p:ext uri="{BB962C8B-B14F-4D97-AF65-F5344CB8AC3E}">
        <p14:creationId xmlns:p14="http://schemas.microsoft.com/office/powerpoint/2010/main" val="2079379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7CC8E96-62BD-4B95-8F1F-480766A05885}" type="datetimeFigureOut">
              <a:rPr lang="fr-FR" smtClean="0"/>
              <a:pPr>
                <a:defRPr/>
              </a:pPr>
              <a:t>11/11/2013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701A302-A9A1-45B8-B549-D4EA6A9307D5}" type="slidenum">
              <a:rPr lang="fr-FR" smtClean="0"/>
              <a:pPr>
                <a:defRPr/>
              </a:pPr>
              <a:t>‹#›</a:t>
            </a:fld>
            <a:endParaRPr lang="fr-FR"/>
          </a:p>
        </p:txBody>
      </p:sp>
    </p:spTree>
    <p:extLst>
      <p:ext uri="{BB962C8B-B14F-4D97-AF65-F5344CB8AC3E}">
        <p14:creationId xmlns:p14="http://schemas.microsoft.com/office/powerpoint/2010/main" val="1203634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7CC8E96-62BD-4B95-8F1F-480766A05885}" type="datetimeFigureOut">
              <a:rPr lang="fr-FR" smtClean="0"/>
              <a:pPr>
                <a:defRPr/>
              </a:pPr>
              <a:t>11/11/2013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701A302-A9A1-45B8-B549-D4EA6A9307D5}" type="slidenum">
              <a:rPr lang="fr-FR" smtClean="0"/>
              <a:pPr>
                <a:defRPr/>
              </a:pPr>
              <a:t>‹#›</a:t>
            </a:fld>
            <a:endParaRPr lang="fr-FR"/>
          </a:p>
        </p:txBody>
      </p:sp>
    </p:spTree>
    <p:extLst>
      <p:ext uri="{BB962C8B-B14F-4D97-AF65-F5344CB8AC3E}">
        <p14:creationId xmlns:p14="http://schemas.microsoft.com/office/powerpoint/2010/main" val="3458486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87CC8E96-62BD-4B95-8F1F-480766A05885}" type="datetimeFigureOut">
              <a:rPr lang="fr-FR" smtClean="0"/>
              <a:pPr>
                <a:defRPr/>
              </a:pPr>
              <a:t>11/11/2013</a:t>
            </a:fld>
            <a:endParaRPr lang="fr-FR"/>
          </a:p>
        </p:txBody>
      </p:sp>
      <p:sp>
        <p:nvSpPr>
          <p:cNvPr id="6" name="Footer Placeholder 5"/>
          <p:cNvSpPr>
            <a:spLocks noGrp="1"/>
          </p:cNvSpPr>
          <p:nvPr>
            <p:ph type="ftr" sz="quarter" idx="11"/>
          </p:nvPr>
        </p:nvSpPr>
        <p:spPr/>
        <p:txBody>
          <a:bodyPr/>
          <a:lstStyle>
            <a:lvl1pPr>
              <a:defRPr/>
            </a:lvl1pPr>
          </a:lstStyle>
          <a:p>
            <a:pPr>
              <a:defRPr/>
            </a:pPr>
            <a:endParaRPr lang="fr-FR"/>
          </a:p>
        </p:txBody>
      </p:sp>
      <p:sp>
        <p:nvSpPr>
          <p:cNvPr id="7" name="Slide Number Placeholder 6"/>
          <p:cNvSpPr>
            <a:spLocks noGrp="1"/>
          </p:cNvSpPr>
          <p:nvPr>
            <p:ph type="sldNum" sz="quarter" idx="12"/>
          </p:nvPr>
        </p:nvSpPr>
        <p:spPr/>
        <p:txBody>
          <a:bodyPr/>
          <a:lstStyle>
            <a:lvl1pPr>
              <a:defRPr/>
            </a:lvl1pPr>
          </a:lstStyle>
          <a:p>
            <a:pPr>
              <a:defRPr/>
            </a:pPr>
            <a:fld id="{D701A302-A9A1-45B8-B549-D4EA6A9307D5}" type="slidenum">
              <a:rPr lang="fr-FR" smtClean="0"/>
              <a:pPr>
                <a:defRPr/>
              </a:pPr>
              <a:t>‹#›</a:t>
            </a:fld>
            <a:endParaRPr lang="fr-FR"/>
          </a:p>
        </p:txBody>
      </p:sp>
    </p:spTree>
    <p:extLst>
      <p:ext uri="{BB962C8B-B14F-4D97-AF65-F5344CB8AC3E}">
        <p14:creationId xmlns:p14="http://schemas.microsoft.com/office/powerpoint/2010/main" val="2591882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87CC8E96-62BD-4B95-8F1F-480766A05885}" type="datetimeFigureOut">
              <a:rPr lang="fr-FR" smtClean="0"/>
              <a:pPr>
                <a:defRPr/>
              </a:pPr>
              <a:t>11/11/2013</a:t>
            </a:fld>
            <a:endParaRPr lang="fr-FR"/>
          </a:p>
        </p:txBody>
      </p:sp>
      <p:sp>
        <p:nvSpPr>
          <p:cNvPr id="8" name="Footer Placeholder 7"/>
          <p:cNvSpPr>
            <a:spLocks noGrp="1"/>
          </p:cNvSpPr>
          <p:nvPr>
            <p:ph type="ftr" sz="quarter" idx="11"/>
          </p:nvPr>
        </p:nvSpPr>
        <p:spPr/>
        <p:txBody>
          <a:bodyPr/>
          <a:lstStyle>
            <a:lvl1pPr>
              <a:defRPr/>
            </a:lvl1pPr>
          </a:lstStyle>
          <a:p>
            <a:pPr>
              <a:defRPr/>
            </a:pPr>
            <a:endParaRPr lang="fr-FR"/>
          </a:p>
        </p:txBody>
      </p:sp>
      <p:sp>
        <p:nvSpPr>
          <p:cNvPr id="9" name="Slide Number Placeholder 8"/>
          <p:cNvSpPr>
            <a:spLocks noGrp="1"/>
          </p:cNvSpPr>
          <p:nvPr>
            <p:ph type="sldNum" sz="quarter" idx="12"/>
          </p:nvPr>
        </p:nvSpPr>
        <p:spPr/>
        <p:txBody>
          <a:bodyPr/>
          <a:lstStyle>
            <a:lvl1pPr>
              <a:defRPr/>
            </a:lvl1pPr>
          </a:lstStyle>
          <a:p>
            <a:pPr>
              <a:defRPr/>
            </a:pPr>
            <a:fld id="{D701A302-A9A1-45B8-B549-D4EA6A9307D5}" type="slidenum">
              <a:rPr lang="fr-FR" smtClean="0"/>
              <a:pPr>
                <a:defRPr/>
              </a:pPr>
              <a:t>‹#›</a:t>
            </a:fld>
            <a:endParaRPr lang="fr-FR"/>
          </a:p>
        </p:txBody>
      </p:sp>
    </p:spTree>
    <p:extLst>
      <p:ext uri="{BB962C8B-B14F-4D97-AF65-F5344CB8AC3E}">
        <p14:creationId xmlns:p14="http://schemas.microsoft.com/office/powerpoint/2010/main" val="1492518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87CC8E96-62BD-4B95-8F1F-480766A05885}" type="datetimeFigureOut">
              <a:rPr lang="fr-FR" smtClean="0"/>
              <a:pPr>
                <a:defRPr/>
              </a:pPr>
              <a:t>11/11/2013</a:t>
            </a:fld>
            <a:endParaRPr lang="fr-FR"/>
          </a:p>
        </p:txBody>
      </p:sp>
      <p:sp>
        <p:nvSpPr>
          <p:cNvPr id="4" name="Footer Placeholder 3"/>
          <p:cNvSpPr>
            <a:spLocks noGrp="1"/>
          </p:cNvSpPr>
          <p:nvPr>
            <p:ph type="ftr" sz="quarter" idx="11"/>
          </p:nvPr>
        </p:nvSpPr>
        <p:spPr/>
        <p:txBody>
          <a:bodyPr/>
          <a:lstStyle>
            <a:lvl1pPr>
              <a:defRPr/>
            </a:lvl1pPr>
          </a:lstStyle>
          <a:p>
            <a:pPr>
              <a:defRPr/>
            </a:pPr>
            <a:endParaRPr lang="fr-FR"/>
          </a:p>
        </p:txBody>
      </p:sp>
      <p:sp>
        <p:nvSpPr>
          <p:cNvPr id="5" name="Slide Number Placeholder 4"/>
          <p:cNvSpPr>
            <a:spLocks noGrp="1"/>
          </p:cNvSpPr>
          <p:nvPr>
            <p:ph type="sldNum" sz="quarter" idx="12"/>
          </p:nvPr>
        </p:nvSpPr>
        <p:spPr/>
        <p:txBody>
          <a:bodyPr/>
          <a:lstStyle>
            <a:lvl1pPr>
              <a:defRPr/>
            </a:lvl1pPr>
          </a:lstStyle>
          <a:p>
            <a:pPr>
              <a:defRPr/>
            </a:pPr>
            <a:fld id="{D701A302-A9A1-45B8-B549-D4EA6A9307D5}" type="slidenum">
              <a:rPr lang="fr-FR" smtClean="0"/>
              <a:pPr>
                <a:defRPr/>
              </a:pPr>
              <a:t>‹#›</a:t>
            </a:fld>
            <a:endParaRPr lang="fr-FR"/>
          </a:p>
        </p:txBody>
      </p:sp>
    </p:spTree>
    <p:extLst>
      <p:ext uri="{BB962C8B-B14F-4D97-AF65-F5344CB8AC3E}">
        <p14:creationId xmlns:p14="http://schemas.microsoft.com/office/powerpoint/2010/main" val="2679682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87CC8E96-62BD-4B95-8F1F-480766A05885}" type="datetimeFigureOut">
              <a:rPr lang="fr-FR" smtClean="0"/>
              <a:pPr>
                <a:defRPr/>
              </a:pPr>
              <a:t>11/11/2013</a:t>
            </a:fld>
            <a:endParaRPr lang="fr-FR"/>
          </a:p>
        </p:txBody>
      </p:sp>
      <p:sp>
        <p:nvSpPr>
          <p:cNvPr id="3" name="Footer Placeholder 2"/>
          <p:cNvSpPr>
            <a:spLocks noGrp="1"/>
          </p:cNvSpPr>
          <p:nvPr>
            <p:ph type="ftr" sz="quarter" idx="11"/>
          </p:nvPr>
        </p:nvSpPr>
        <p:spPr/>
        <p:txBody>
          <a:bodyPr/>
          <a:lstStyle>
            <a:lvl1pPr>
              <a:defRPr/>
            </a:lvl1pPr>
          </a:lstStyle>
          <a:p>
            <a:pPr>
              <a:defRPr/>
            </a:pPr>
            <a:endParaRPr lang="fr-FR"/>
          </a:p>
        </p:txBody>
      </p:sp>
      <p:sp>
        <p:nvSpPr>
          <p:cNvPr id="4" name="Slide Number Placeholder 3"/>
          <p:cNvSpPr>
            <a:spLocks noGrp="1"/>
          </p:cNvSpPr>
          <p:nvPr>
            <p:ph type="sldNum" sz="quarter" idx="12"/>
          </p:nvPr>
        </p:nvSpPr>
        <p:spPr/>
        <p:txBody>
          <a:bodyPr/>
          <a:lstStyle>
            <a:lvl1pPr>
              <a:defRPr/>
            </a:lvl1pPr>
          </a:lstStyle>
          <a:p>
            <a:pPr>
              <a:defRPr/>
            </a:pPr>
            <a:fld id="{D701A302-A9A1-45B8-B549-D4EA6A9307D5}" type="slidenum">
              <a:rPr lang="fr-FR" smtClean="0"/>
              <a:pPr>
                <a:defRPr/>
              </a:pPr>
              <a:t>‹#›</a:t>
            </a:fld>
            <a:endParaRPr lang="fr-FR"/>
          </a:p>
        </p:txBody>
      </p:sp>
    </p:spTree>
    <p:extLst>
      <p:ext uri="{BB962C8B-B14F-4D97-AF65-F5344CB8AC3E}">
        <p14:creationId xmlns:p14="http://schemas.microsoft.com/office/powerpoint/2010/main" val="3296253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87CC8E96-62BD-4B95-8F1F-480766A05885}" type="datetimeFigureOut">
              <a:rPr lang="fr-FR" smtClean="0"/>
              <a:pPr>
                <a:defRPr/>
              </a:pPr>
              <a:t>11/11/2013</a:t>
            </a:fld>
            <a:endParaRPr lang="fr-FR"/>
          </a:p>
        </p:txBody>
      </p:sp>
      <p:sp>
        <p:nvSpPr>
          <p:cNvPr id="6" name="Footer Placeholder 5"/>
          <p:cNvSpPr>
            <a:spLocks noGrp="1"/>
          </p:cNvSpPr>
          <p:nvPr>
            <p:ph type="ftr" sz="quarter" idx="11"/>
          </p:nvPr>
        </p:nvSpPr>
        <p:spPr/>
        <p:txBody>
          <a:bodyPr/>
          <a:lstStyle>
            <a:lvl1pPr>
              <a:defRPr/>
            </a:lvl1pPr>
          </a:lstStyle>
          <a:p>
            <a:pPr>
              <a:defRPr/>
            </a:pPr>
            <a:endParaRPr lang="fr-FR"/>
          </a:p>
        </p:txBody>
      </p:sp>
      <p:sp>
        <p:nvSpPr>
          <p:cNvPr id="7" name="Slide Number Placeholder 6"/>
          <p:cNvSpPr>
            <a:spLocks noGrp="1"/>
          </p:cNvSpPr>
          <p:nvPr>
            <p:ph type="sldNum" sz="quarter" idx="12"/>
          </p:nvPr>
        </p:nvSpPr>
        <p:spPr/>
        <p:txBody>
          <a:bodyPr/>
          <a:lstStyle>
            <a:lvl1pPr>
              <a:defRPr/>
            </a:lvl1pPr>
          </a:lstStyle>
          <a:p>
            <a:pPr>
              <a:defRPr/>
            </a:pPr>
            <a:fld id="{D701A302-A9A1-45B8-B549-D4EA6A9307D5}" type="slidenum">
              <a:rPr lang="fr-FR" smtClean="0"/>
              <a:pPr>
                <a:defRPr/>
              </a:pPr>
              <a:t>‹#›</a:t>
            </a:fld>
            <a:endParaRPr lang="fr-FR"/>
          </a:p>
        </p:txBody>
      </p:sp>
    </p:spTree>
    <p:extLst>
      <p:ext uri="{BB962C8B-B14F-4D97-AF65-F5344CB8AC3E}">
        <p14:creationId xmlns:p14="http://schemas.microsoft.com/office/powerpoint/2010/main" val="3525989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87CC8E96-62BD-4B95-8F1F-480766A05885}" type="datetimeFigureOut">
              <a:rPr lang="fr-FR" smtClean="0"/>
              <a:pPr>
                <a:defRPr/>
              </a:pPr>
              <a:t>11/11/2013</a:t>
            </a:fld>
            <a:endParaRPr lang="fr-FR"/>
          </a:p>
        </p:txBody>
      </p:sp>
      <p:sp>
        <p:nvSpPr>
          <p:cNvPr id="6" name="Footer Placeholder 5"/>
          <p:cNvSpPr>
            <a:spLocks noGrp="1"/>
          </p:cNvSpPr>
          <p:nvPr>
            <p:ph type="ftr" sz="quarter" idx="11"/>
          </p:nvPr>
        </p:nvSpPr>
        <p:spPr/>
        <p:txBody>
          <a:bodyPr/>
          <a:lstStyle>
            <a:lvl1pPr>
              <a:defRPr/>
            </a:lvl1pPr>
          </a:lstStyle>
          <a:p>
            <a:pPr>
              <a:defRPr/>
            </a:pPr>
            <a:endParaRPr lang="fr-FR"/>
          </a:p>
        </p:txBody>
      </p:sp>
      <p:sp>
        <p:nvSpPr>
          <p:cNvPr id="7" name="Slide Number Placeholder 6"/>
          <p:cNvSpPr>
            <a:spLocks noGrp="1"/>
          </p:cNvSpPr>
          <p:nvPr>
            <p:ph type="sldNum" sz="quarter" idx="12"/>
          </p:nvPr>
        </p:nvSpPr>
        <p:spPr/>
        <p:txBody>
          <a:bodyPr/>
          <a:lstStyle>
            <a:lvl1pPr>
              <a:defRPr/>
            </a:lvl1pPr>
          </a:lstStyle>
          <a:p>
            <a:pPr>
              <a:defRPr/>
            </a:pPr>
            <a:fld id="{D701A302-A9A1-45B8-B549-D4EA6A9307D5}" type="slidenum">
              <a:rPr lang="fr-FR" smtClean="0"/>
              <a:pPr>
                <a:defRPr/>
              </a:pPr>
              <a:t>‹#›</a:t>
            </a:fld>
            <a:endParaRPr lang="fr-FR"/>
          </a:p>
        </p:txBody>
      </p:sp>
    </p:spTree>
    <p:extLst>
      <p:ext uri="{BB962C8B-B14F-4D97-AF65-F5344CB8AC3E}">
        <p14:creationId xmlns:p14="http://schemas.microsoft.com/office/powerpoint/2010/main" val="3311632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n-U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n-US" smtClean="0"/>
              <a:t>Haga clic para modificar el estilo de texto del patrón</a:t>
            </a:r>
          </a:p>
          <a:p>
            <a:pPr lvl="1"/>
            <a:r>
              <a:rPr lang="es-ES" altLang="en-US" smtClean="0"/>
              <a:t>Segundo nivel</a:t>
            </a:r>
          </a:p>
          <a:p>
            <a:pPr lvl="2"/>
            <a:r>
              <a:rPr lang="es-ES" altLang="en-US" smtClean="0"/>
              <a:t>Tercer nivel</a:t>
            </a:r>
          </a:p>
          <a:p>
            <a:pPr lvl="3"/>
            <a:r>
              <a:rPr lang="es-ES" altLang="en-US" smtClean="0"/>
              <a:t>Cuarto nivel</a:t>
            </a:r>
          </a:p>
          <a:p>
            <a:pPr lvl="4"/>
            <a:r>
              <a:rPr lang="es-ES" altLang="en-U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fld id="{87CC8E96-62BD-4B95-8F1F-480766A05885}" type="datetimeFigureOut">
              <a:rPr lang="fr-FR" smtClean="0"/>
              <a:pPr>
                <a:defRPr/>
              </a:pPr>
              <a:t>11/11/2013</a:t>
            </a:fld>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D701A302-A9A1-45B8-B549-D4EA6A9307D5}" type="slidenum">
              <a:rPr lang="fr-FR" smtClean="0"/>
              <a:pPr>
                <a:defRPr/>
              </a:pPr>
              <a:t>‹#›</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itchFamily="34" charset="0"/>
          <a:cs typeface="Arial" pitchFamily="34" charset="0"/>
        </a:defRPr>
      </a:lvl2pPr>
      <a:lvl3pPr algn="ctr" rtl="0" eaLnBrk="1" fontAlgn="base" hangingPunct="1">
        <a:spcBef>
          <a:spcPct val="0"/>
        </a:spcBef>
        <a:spcAft>
          <a:spcPct val="0"/>
        </a:spcAft>
        <a:defRPr sz="4400">
          <a:solidFill>
            <a:schemeClr val="tx2"/>
          </a:solidFill>
          <a:latin typeface="Arial" pitchFamily="34" charset="0"/>
          <a:cs typeface="Arial" pitchFamily="34" charset="0"/>
        </a:defRPr>
      </a:lvl3pPr>
      <a:lvl4pPr algn="ctr" rtl="0" eaLnBrk="1" fontAlgn="base" hangingPunct="1">
        <a:spcBef>
          <a:spcPct val="0"/>
        </a:spcBef>
        <a:spcAft>
          <a:spcPct val="0"/>
        </a:spcAft>
        <a:defRPr sz="4400">
          <a:solidFill>
            <a:schemeClr val="tx2"/>
          </a:solidFill>
          <a:latin typeface="Arial" pitchFamily="34" charset="0"/>
          <a:cs typeface="Arial" pitchFamily="34" charset="0"/>
        </a:defRPr>
      </a:lvl4pPr>
      <a:lvl5pPr algn="ctr" rtl="0" eaLnBrk="1" fontAlgn="base" hangingPunct="1">
        <a:spcBef>
          <a:spcPct val="0"/>
        </a:spcBef>
        <a:spcAft>
          <a:spcPct val="0"/>
        </a:spcAft>
        <a:defRPr sz="4400">
          <a:solidFill>
            <a:schemeClr val="tx2"/>
          </a:solidFill>
          <a:latin typeface="Arial" pitchFamily="34" charset="0"/>
          <a:cs typeface="Arial" pitchFamily="34" charset="0"/>
        </a:defRPr>
      </a:lvl5pPr>
      <a:lvl6pPr marL="457200" algn="ctr" rtl="0" eaLnBrk="1" fontAlgn="base" hangingPunct="1">
        <a:spcBef>
          <a:spcPct val="0"/>
        </a:spcBef>
        <a:spcAft>
          <a:spcPct val="0"/>
        </a:spcAft>
        <a:defRPr sz="4400">
          <a:solidFill>
            <a:schemeClr val="tx2"/>
          </a:solidFill>
          <a:latin typeface="Arial" pitchFamily="34" charset="0"/>
          <a:cs typeface="Arial" pitchFamily="34" charset="0"/>
        </a:defRPr>
      </a:lvl6pPr>
      <a:lvl7pPr marL="914400" algn="ctr" rtl="0" eaLnBrk="1" fontAlgn="base" hangingPunct="1">
        <a:spcBef>
          <a:spcPct val="0"/>
        </a:spcBef>
        <a:spcAft>
          <a:spcPct val="0"/>
        </a:spcAft>
        <a:defRPr sz="4400">
          <a:solidFill>
            <a:schemeClr val="tx2"/>
          </a:solidFill>
          <a:latin typeface="Arial" pitchFamily="34" charset="0"/>
          <a:cs typeface="Arial" pitchFamily="34" charset="0"/>
        </a:defRPr>
      </a:lvl7pPr>
      <a:lvl8pPr marL="1371600" algn="ctr" rtl="0" eaLnBrk="1" fontAlgn="base" hangingPunct="1">
        <a:spcBef>
          <a:spcPct val="0"/>
        </a:spcBef>
        <a:spcAft>
          <a:spcPct val="0"/>
        </a:spcAft>
        <a:defRPr sz="4400">
          <a:solidFill>
            <a:schemeClr val="tx2"/>
          </a:solidFill>
          <a:latin typeface="Arial" pitchFamily="34" charset="0"/>
          <a:cs typeface="Arial" pitchFamily="34" charset="0"/>
        </a:defRPr>
      </a:lvl8pPr>
      <a:lvl9pPr marL="1828800" algn="ctr" rtl="0" eaLnBrk="1" fontAlgn="base" hangingPunct="1">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 name="Picture 3"/>
          <p:cNvPicPr/>
          <p:nvPr/>
        </p:nvPicPr>
        <p:blipFill rotWithShape="1">
          <a:blip r:embed="rId3"/>
          <a:srcRect l="13943" t="15500" r="61698" b="69250"/>
          <a:stretch/>
        </p:blipFill>
        <p:spPr bwMode="auto">
          <a:xfrm>
            <a:off x="0" y="-7961"/>
            <a:ext cx="9144000" cy="1531961"/>
          </a:xfrm>
          <a:prstGeom prst="rect">
            <a:avLst/>
          </a:prstGeom>
          <a:ln>
            <a:noFill/>
          </a:ln>
          <a:extLst>
            <a:ext uri="{53640926-AAD7-44D8-BBD7-CCE9431645EC}">
              <a14:shadowObscured xmlns:a14="http://schemas.microsoft.com/office/drawing/2010/main"/>
            </a:ext>
          </a:extLst>
        </p:spPr>
      </p:pic>
      <p:sp>
        <p:nvSpPr>
          <p:cNvPr id="32770" name="Rectangle 2"/>
          <p:cNvSpPr>
            <a:spLocks noGrp="1"/>
          </p:cNvSpPr>
          <p:nvPr>
            <p:ph type="title"/>
          </p:nvPr>
        </p:nvSpPr>
        <p:spPr>
          <a:xfrm>
            <a:off x="1600200" y="1828800"/>
            <a:ext cx="5867400" cy="1066800"/>
          </a:xfrm>
          <a:noFill/>
          <a:effectLst>
            <a:outerShdw blurRad="50800" dist="50800" dir="5400000" algn="ctr" rotWithShape="0">
              <a:schemeClr val="accent3">
                <a:lumMod val="40000"/>
                <a:lumOff val="60000"/>
              </a:schemeClr>
            </a:outerShdw>
          </a:effectLst>
        </p:spPr>
        <p:txBody>
          <a:bodyPr/>
          <a:lstStyle/>
          <a:p>
            <a:pPr eaLnBrk="1" hangingPunct="1"/>
            <a:r>
              <a:rPr lang="en-US" sz="3200" b="1" dirty="0" smtClean="0">
                <a:solidFill>
                  <a:schemeClr val="tx1"/>
                </a:solidFill>
              </a:rPr>
              <a:t>  56</a:t>
            </a:r>
            <a:r>
              <a:rPr lang="en-US" sz="3200" b="1" baseline="30000" dirty="0" smtClean="0">
                <a:solidFill>
                  <a:schemeClr val="tx1"/>
                </a:solidFill>
              </a:rPr>
              <a:t>TH</a:t>
            </a:r>
            <a:r>
              <a:rPr lang="en-US" sz="3200" b="1" dirty="0" smtClean="0">
                <a:solidFill>
                  <a:schemeClr val="tx1"/>
                </a:solidFill>
              </a:rPr>
              <a:t> CHARTER ANNIVERSARY SYMPOSIUM</a:t>
            </a:r>
          </a:p>
        </p:txBody>
      </p:sp>
      <p:sp>
        <p:nvSpPr>
          <p:cNvPr id="2" name="TextBox 1"/>
          <p:cNvSpPr txBox="1"/>
          <p:nvPr/>
        </p:nvSpPr>
        <p:spPr>
          <a:xfrm>
            <a:off x="1219200" y="3486834"/>
            <a:ext cx="6629400" cy="830997"/>
          </a:xfrm>
          <a:prstGeom prst="rect">
            <a:avLst/>
          </a:prstGeom>
          <a:noFill/>
        </p:spPr>
        <p:txBody>
          <a:bodyPr wrap="square" rtlCol="0">
            <a:spAutoFit/>
          </a:bodyPr>
          <a:lstStyle/>
          <a:p>
            <a:pPr algn="ctr"/>
            <a:r>
              <a:rPr lang="en-US" sz="2400" dirty="0" smtClean="0"/>
              <a:t>BREAK – OUT  SESSION:</a:t>
            </a:r>
          </a:p>
          <a:p>
            <a:pPr algn="ctr"/>
            <a:r>
              <a:rPr lang="en-US" sz="2400" dirty="0" smtClean="0"/>
              <a:t>“CHALLENGES FACING RBs”</a:t>
            </a:r>
            <a:endParaRPr lang="en-US" sz="2400"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2770"/>
                                        </p:tgtEl>
                                        <p:attrNameLst>
                                          <p:attrName>style.visibility</p:attrName>
                                        </p:attrNameLst>
                                      </p:cBhvr>
                                      <p:to>
                                        <p:strVal val="visible"/>
                                      </p:to>
                                    </p:set>
                                    <p:animEffect transition="in" filter="fade">
                                      <p:cBhvr>
                                        <p:cTn id="14" dur="1000"/>
                                        <p:tgtEl>
                                          <p:spTgt spid="32770"/>
                                        </p:tgtEl>
                                      </p:cBhvr>
                                    </p:animEffect>
                                    <p:anim calcmode="lin" valueType="num">
                                      <p:cBhvr>
                                        <p:cTn id="15" dur="1000" fill="hold"/>
                                        <p:tgtEl>
                                          <p:spTgt spid="32770"/>
                                        </p:tgtEl>
                                        <p:attrNameLst>
                                          <p:attrName>ppt_x</p:attrName>
                                        </p:attrNameLst>
                                      </p:cBhvr>
                                      <p:tavLst>
                                        <p:tav tm="0">
                                          <p:val>
                                            <p:strVal val="#ppt_x"/>
                                          </p:val>
                                        </p:tav>
                                        <p:tav tm="100000">
                                          <p:val>
                                            <p:strVal val="#ppt_x"/>
                                          </p:val>
                                        </p:tav>
                                      </p:tavLst>
                                    </p:anim>
                                    <p:anim calcmode="lin" valueType="num">
                                      <p:cBhvr>
                                        <p:cTn id="16" dur="1000" fill="hold"/>
                                        <p:tgtEl>
                                          <p:spTgt spid="3277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1992326"/>
            <a:ext cx="7848600" cy="3908762"/>
          </a:xfrm>
          <a:prstGeom prst="rect">
            <a:avLst/>
          </a:prstGeom>
        </p:spPr>
        <p:txBody>
          <a:bodyPr wrap="square">
            <a:spAutoFit/>
          </a:bodyPr>
          <a:lstStyle/>
          <a:p>
            <a:pPr marL="514350" indent="-514350" eaLnBrk="1" hangingPunct="1">
              <a:lnSpc>
                <a:spcPct val="80000"/>
              </a:lnSpc>
              <a:buFont typeface="+mj-lt"/>
              <a:buAutoNum type="romanUcPeriod" startAt="3"/>
            </a:pPr>
            <a:r>
              <a:rPr lang="en-US" sz="2400" b="1" dirty="0" smtClean="0">
                <a:latin typeface="+mn-lt"/>
              </a:rPr>
              <a:t>TRANSITION</a:t>
            </a:r>
          </a:p>
          <a:p>
            <a:pPr marL="457200" indent="-457200" eaLnBrk="1" hangingPunct="1">
              <a:lnSpc>
                <a:spcPct val="80000"/>
              </a:lnSpc>
              <a:buFont typeface="+mj-lt"/>
              <a:buAutoNum type="alphaUcPeriod"/>
            </a:pPr>
            <a:endParaRPr lang="en-US" sz="2200" b="1" dirty="0" smtClean="0">
              <a:latin typeface="+mn-lt"/>
            </a:endParaRPr>
          </a:p>
          <a:p>
            <a:pPr marL="457200" indent="-457200" eaLnBrk="1" hangingPunct="1">
              <a:lnSpc>
                <a:spcPct val="80000"/>
              </a:lnSpc>
              <a:buFont typeface="+mj-lt"/>
              <a:buAutoNum type="alphaUcPeriod"/>
            </a:pPr>
            <a:r>
              <a:rPr lang="en-US" sz="2200" b="1" dirty="0" smtClean="0">
                <a:solidFill>
                  <a:srgbClr val="009900"/>
                </a:solidFill>
                <a:latin typeface="+mn-lt"/>
              </a:rPr>
              <a:t>DUE DILIGENCE PROCESS</a:t>
            </a:r>
          </a:p>
          <a:p>
            <a:pPr marL="457200" indent="-457200" eaLnBrk="1" hangingPunct="1">
              <a:lnSpc>
                <a:spcPct val="80000"/>
              </a:lnSpc>
              <a:buFont typeface="+mj-lt"/>
              <a:buAutoNum type="alphaUcPeriod"/>
            </a:pPr>
            <a:endParaRPr lang="en-US" sz="2200" b="1" dirty="0" smtClean="0">
              <a:latin typeface="+mn-lt"/>
            </a:endParaRPr>
          </a:p>
          <a:p>
            <a:pPr marL="914400" lvl="1" indent="-457200">
              <a:lnSpc>
                <a:spcPct val="80000"/>
              </a:lnSpc>
              <a:buFont typeface="+mj-lt"/>
              <a:buAutoNum type="arabicPeriod"/>
            </a:pPr>
            <a:r>
              <a:rPr lang="en-US" sz="2200" dirty="0" smtClean="0"/>
              <a:t>Looking into the RB’s historical financial </a:t>
            </a:r>
            <a:r>
              <a:rPr lang="en-US" sz="2200" dirty="0" smtClean="0"/>
              <a:t>performance and condition</a:t>
            </a:r>
          </a:p>
          <a:p>
            <a:pPr marL="914400" lvl="1" indent="-457200">
              <a:lnSpc>
                <a:spcPct val="80000"/>
              </a:lnSpc>
              <a:buFont typeface="+mj-lt"/>
              <a:buAutoNum type="arabicPeriod"/>
            </a:pPr>
            <a:endParaRPr lang="en-US" sz="2200" dirty="0" smtClean="0"/>
          </a:p>
          <a:p>
            <a:pPr marL="914400" lvl="1" indent="-457200">
              <a:lnSpc>
                <a:spcPct val="80000"/>
              </a:lnSpc>
              <a:buFont typeface="+mj-lt"/>
              <a:buAutoNum type="arabicPeriod"/>
            </a:pPr>
            <a:r>
              <a:rPr lang="en-US" sz="2200" dirty="0" smtClean="0"/>
              <a:t>Identifying Risks </a:t>
            </a:r>
            <a:r>
              <a:rPr lang="en-US" sz="2200" dirty="0" smtClean="0"/>
              <a:t>and </a:t>
            </a:r>
            <a:r>
              <a:rPr lang="en-US" sz="2200" dirty="0" smtClean="0"/>
              <a:t>assessing </a:t>
            </a:r>
            <a:r>
              <a:rPr lang="en-US" sz="2200" dirty="0"/>
              <a:t>internal </a:t>
            </a:r>
            <a:r>
              <a:rPr lang="en-US" sz="2200" dirty="0" smtClean="0"/>
              <a:t>control</a:t>
            </a:r>
            <a:endParaRPr lang="en-US" sz="2200" dirty="0" smtClean="0"/>
          </a:p>
          <a:p>
            <a:pPr marL="914400" lvl="1" indent="-457200">
              <a:lnSpc>
                <a:spcPct val="80000"/>
              </a:lnSpc>
              <a:buFont typeface="+mj-lt"/>
              <a:buAutoNum type="arabicPeriod"/>
            </a:pPr>
            <a:endParaRPr lang="en-US" sz="2200" dirty="0" smtClean="0"/>
          </a:p>
          <a:p>
            <a:pPr marL="914400" lvl="1" indent="-457200">
              <a:lnSpc>
                <a:spcPct val="80000"/>
              </a:lnSpc>
              <a:buFont typeface="+mj-lt"/>
              <a:buAutoNum type="arabicPeriod"/>
            </a:pPr>
            <a:r>
              <a:rPr lang="en-US" sz="2200" dirty="0" smtClean="0"/>
              <a:t>Identifying Potentials and assessing </a:t>
            </a:r>
            <a:r>
              <a:rPr lang="en-US" sz="2200" dirty="0" smtClean="0"/>
              <a:t>Valuation </a:t>
            </a:r>
            <a:r>
              <a:rPr lang="en-US" sz="2200" dirty="0" smtClean="0"/>
              <a:t>and Investment Requirements</a:t>
            </a:r>
          </a:p>
          <a:p>
            <a:pPr lvl="1">
              <a:lnSpc>
                <a:spcPct val="80000"/>
              </a:lnSpc>
            </a:pPr>
            <a:endParaRPr lang="en-US" sz="2200" dirty="0" smtClean="0"/>
          </a:p>
          <a:p>
            <a:pPr lvl="1">
              <a:lnSpc>
                <a:spcPct val="80000"/>
              </a:lnSpc>
            </a:pPr>
            <a:endParaRPr lang="en-US" sz="2200" dirty="0" smtClean="0"/>
          </a:p>
          <a:p>
            <a:pPr lvl="1">
              <a:lnSpc>
                <a:spcPct val="80000"/>
              </a:lnSpc>
            </a:pPr>
            <a:endParaRPr lang="en-US" sz="2200" b="1" dirty="0" smtClean="0">
              <a:latin typeface="+mn-lt"/>
            </a:endParaRPr>
          </a:p>
        </p:txBody>
      </p:sp>
      <p:pic>
        <p:nvPicPr>
          <p:cNvPr id="6"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3700024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1000"/>
                                        <p:tgtEl>
                                          <p:spTgt spid="4">
                                            <p:txEl>
                                              <p:pRg st="4" end="4"/>
                                            </p:txEl>
                                          </p:spTgt>
                                        </p:tgtEl>
                                      </p:cBhvr>
                                    </p:animEffect>
                                    <p:anim calcmode="lin" valueType="num">
                                      <p:cBhvr>
                                        <p:cTn id="2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1000"/>
                                        <p:tgtEl>
                                          <p:spTgt spid="4">
                                            <p:txEl>
                                              <p:pRg st="6" end="6"/>
                                            </p:txEl>
                                          </p:spTgt>
                                        </p:tgtEl>
                                      </p:cBhvr>
                                    </p:animEffect>
                                    <p:anim calcmode="lin" valueType="num">
                                      <p:cBhvr>
                                        <p:cTn id="29"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animEffect transition="in" filter="fade">
                                      <p:cBhvr>
                                        <p:cTn id="35" dur="1000"/>
                                        <p:tgtEl>
                                          <p:spTgt spid="4">
                                            <p:txEl>
                                              <p:pRg st="8" end="8"/>
                                            </p:txEl>
                                          </p:spTgt>
                                        </p:tgtEl>
                                      </p:cBhvr>
                                    </p:animEffect>
                                    <p:anim calcmode="lin" valueType="num">
                                      <p:cBhvr>
                                        <p:cTn id="36"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1992326"/>
            <a:ext cx="7848600" cy="3096232"/>
          </a:xfrm>
          <a:prstGeom prst="rect">
            <a:avLst/>
          </a:prstGeom>
        </p:spPr>
        <p:txBody>
          <a:bodyPr wrap="square">
            <a:spAutoFit/>
          </a:bodyPr>
          <a:lstStyle/>
          <a:p>
            <a:pPr marL="514350" indent="-514350" eaLnBrk="1" hangingPunct="1">
              <a:lnSpc>
                <a:spcPct val="80000"/>
              </a:lnSpc>
              <a:buFont typeface="+mj-lt"/>
              <a:buAutoNum type="romanUcPeriod" startAt="3"/>
            </a:pPr>
            <a:r>
              <a:rPr lang="en-US" sz="2400" b="1" dirty="0" smtClean="0">
                <a:latin typeface="+mn-lt"/>
              </a:rPr>
              <a:t>TRANSITION</a:t>
            </a:r>
          </a:p>
          <a:p>
            <a:pPr marL="457200" indent="-457200" eaLnBrk="1" hangingPunct="1">
              <a:lnSpc>
                <a:spcPct val="80000"/>
              </a:lnSpc>
              <a:buFont typeface="+mj-lt"/>
              <a:buAutoNum type="alphaUcPeriod"/>
            </a:pPr>
            <a:endParaRPr lang="en-US" sz="2200" b="1" dirty="0" smtClean="0">
              <a:latin typeface="+mn-lt"/>
            </a:endParaRPr>
          </a:p>
          <a:p>
            <a:pPr marL="457200" indent="-457200" eaLnBrk="1" hangingPunct="1">
              <a:lnSpc>
                <a:spcPct val="80000"/>
              </a:lnSpc>
              <a:buFont typeface="+mj-lt"/>
              <a:buAutoNum type="alphaUcPeriod" startAt="2"/>
            </a:pPr>
            <a:r>
              <a:rPr lang="en-US" sz="2200" b="1" dirty="0" smtClean="0">
                <a:solidFill>
                  <a:srgbClr val="009900"/>
                </a:solidFill>
                <a:latin typeface="+mn-lt"/>
              </a:rPr>
              <a:t>NEGOTIATION PROCESS</a:t>
            </a:r>
            <a:endParaRPr lang="en-US" sz="2200" b="1" dirty="0" smtClean="0">
              <a:solidFill>
                <a:srgbClr val="009900"/>
              </a:solidFill>
              <a:latin typeface="+mn-lt"/>
            </a:endParaRPr>
          </a:p>
          <a:p>
            <a:pPr marL="457200" indent="-457200" eaLnBrk="1" hangingPunct="1">
              <a:lnSpc>
                <a:spcPct val="80000"/>
              </a:lnSpc>
              <a:buFont typeface="+mj-lt"/>
              <a:buAutoNum type="alphaUcPeriod" startAt="2"/>
            </a:pPr>
            <a:endParaRPr lang="en-US" sz="2200" b="1" dirty="0" smtClean="0">
              <a:latin typeface="+mn-lt"/>
            </a:endParaRPr>
          </a:p>
          <a:p>
            <a:pPr marL="914400" lvl="1" indent="-457200">
              <a:lnSpc>
                <a:spcPct val="80000"/>
              </a:lnSpc>
              <a:buFont typeface="+mj-lt"/>
              <a:buAutoNum type="arabicPeriod"/>
            </a:pPr>
            <a:r>
              <a:rPr lang="en-US" sz="2200" dirty="0" smtClean="0"/>
              <a:t>Determining </a:t>
            </a:r>
            <a:r>
              <a:rPr lang="en-US" sz="2200" dirty="0" smtClean="0"/>
              <a:t>and agreeing to the </a:t>
            </a:r>
            <a:r>
              <a:rPr lang="en-US" sz="2200" dirty="0" smtClean="0"/>
              <a:t>“Right” Price</a:t>
            </a:r>
          </a:p>
          <a:p>
            <a:pPr marL="914400" lvl="1" indent="-457200">
              <a:lnSpc>
                <a:spcPct val="80000"/>
              </a:lnSpc>
              <a:buFont typeface="+mj-lt"/>
              <a:buAutoNum type="arabicPeriod"/>
            </a:pPr>
            <a:endParaRPr lang="en-US" sz="2200" dirty="0" smtClean="0"/>
          </a:p>
          <a:p>
            <a:pPr marL="914400" lvl="1" indent="-457200">
              <a:lnSpc>
                <a:spcPct val="80000"/>
              </a:lnSpc>
              <a:buFont typeface="+mj-lt"/>
              <a:buAutoNum type="arabicPeriod"/>
            </a:pPr>
            <a:r>
              <a:rPr lang="en-US" sz="2200" dirty="0" smtClean="0"/>
              <a:t>Notifying the “Authorities”, e.g. PDIC, BSP</a:t>
            </a:r>
          </a:p>
          <a:p>
            <a:pPr marL="914400" lvl="1" indent="-457200">
              <a:lnSpc>
                <a:spcPct val="80000"/>
              </a:lnSpc>
              <a:buFont typeface="+mj-lt"/>
              <a:buAutoNum type="arabicPeriod"/>
            </a:pPr>
            <a:endParaRPr lang="en-US" sz="2200" dirty="0" smtClean="0"/>
          </a:p>
          <a:p>
            <a:pPr lvl="1">
              <a:lnSpc>
                <a:spcPct val="80000"/>
              </a:lnSpc>
            </a:pPr>
            <a:endParaRPr lang="en-US" sz="2200" dirty="0" smtClean="0"/>
          </a:p>
          <a:p>
            <a:pPr lvl="1">
              <a:lnSpc>
                <a:spcPct val="80000"/>
              </a:lnSpc>
            </a:pPr>
            <a:endParaRPr lang="en-US" sz="2200" dirty="0" smtClean="0"/>
          </a:p>
          <a:p>
            <a:pPr lvl="1">
              <a:lnSpc>
                <a:spcPct val="80000"/>
              </a:lnSpc>
            </a:pPr>
            <a:endParaRPr lang="en-US" sz="2200" b="1" dirty="0" smtClean="0">
              <a:latin typeface="+mn-lt"/>
            </a:endParaRPr>
          </a:p>
        </p:txBody>
      </p:sp>
      <p:pic>
        <p:nvPicPr>
          <p:cNvPr id="6"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2952282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4" end="4"/>
                                            </p:txEl>
                                          </p:spTgt>
                                        </p:tgtEl>
                                        <p:attrNameLst>
                                          <p:attrName>style.visibility</p:attrName>
                                        </p:attrNameLst>
                                      </p:cBhvr>
                                      <p:to>
                                        <p:strVal val="visible"/>
                                      </p:to>
                                    </p:set>
                                    <p:animEffect transition="in" filter="fade">
                                      <p:cBhvr>
                                        <p:cTn id="14" dur="1000"/>
                                        <p:tgtEl>
                                          <p:spTgt spid="4">
                                            <p:txEl>
                                              <p:pRg st="4" end="4"/>
                                            </p:txEl>
                                          </p:spTgt>
                                        </p:tgtEl>
                                      </p:cBhvr>
                                    </p:animEffect>
                                    <p:anim calcmode="lin" valueType="num">
                                      <p:cBhvr>
                                        <p:cTn id="15"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animEffect transition="in" filter="fade">
                                      <p:cBhvr>
                                        <p:cTn id="21" dur="1000"/>
                                        <p:tgtEl>
                                          <p:spTgt spid="4">
                                            <p:txEl>
                                              <p:pRg st="6" end="6"/>
                                            </p:txEl>
                                          </p:spTgt>
                                        </p:tgtEl>
                                      </p:cBhvr>
                                    </p:animEffect>
                                    <p:anim calcmode="lin" valueType="num">
                                      <p:cBhvr>
                                        <p:cTn id="22"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1992326"/>
            <a:ext cx="7848600" cy="5804666"/>
          </a:xfrm>
          <a:prstGeom prst="rect">
            <a:avLst/>
          </a:prstGeom>
        </p:spPr>
        <p:txBody>
          <a:bodyPr wrap="square">
            <a:spAutoFit/>
          </a:bodyPr>
          <a:lstStyle/>
          <a:p>
            <a:pPr marL="514350" indent="-514350" eaLnBrk="1" hangingPunct="1">
              <a:lnSpc>
                <a:spcPct val="80000"/>
              </a:lnSpc>
              <a:buFont typeface="+mj-lt"/>
              <a:buAutoNum type="romanUcPeriod" startAt="3"/>
            </a:pPr>
            <a:r>
              <a:rPr lang="en-US" sz="2400" b="1" dirty="0" smtClean="0">
                <a:latin typeface="+mn-lt"/>
              </a:rPr>
              <a:t>TRANSITION</a:t>
            </a:r>
          </a:p>
          <a:p>
            <a:pPr marL="457200" indent="-457200" eaLnBrk="1" hangingPunct="1">
              <a:lnSpc>
                <a:spcPct val="80000"/>
              </a:lnSpc>
              <a:buFont typeface="+mj-lt"/>
              <a:buAutoNum type="alphaUcPeriod"/>
            </a:pPr>
            <a:endParaRPr lang="en-US" sz="2200" b="1" dirty="0" smtClean="0">
              <a:latin typeface="+mn-lt"/>
            </a:endParaRPr>
          </a:p>
          <a:p>
            <a:pPr marL="457200" indent="-457200" eaLnBrk="1" hangingPunct="1">
              <a:lnSpc>
                <a:spcPct val="80000"/>
              </a:lnSpc>
              <a:buFont typeface="+mj-lt"/>
              <a:buAutoNum type="alphaUcPeriod" startAt="3"/>
            </a:pPr>
            <a:r>
              <a:rPr lang="en-US" sz="2200" b="1" dirty="0" smtClean="0">
                <a:solidFill>
                  <a:srgbClr val="009900"/>
                </a:solidFill>
                <a:latin typeface="+mn-lt"/>
              </a:rPr>
              <a:t>SAFEGUARDING PROCESS</a:t>
            </a:r>
          </a:p>
          <a:p>
            <a:pPr marL="457200" indent="-457200" eaLnBrk="1" hangingPunct="1">
              <a:lnSpc>
                <a:spcPct val="80000"/>
              </a:lnSpc>
              <a:buFont typeface="+mj-lt"/>
              <a:buAutoNum type="alphaUcPeriod" startAt="3"/>
            </a:pPr>
            <a:endParaRPr lang="en-US" sz="2200" b="1" dirty="0" smtClean="0">
              <a:latin typeface="+mn-lt"/>
            </a:endParaRPr>
          </a:p>
          <a:p>
            <a:pPr marL="914400" lvl="1" indent="-457200">
              <a:lnSpc>
                <a:spcPct val="80000"/>
              </a:lnSpc>
              <a:buFont typeface="+mj-lt"/>
              <a:buAutoNum type="arabicPeriod"/>
            </a:pPr>
            <a:r>
              <a:rPr lang="en-US" sz="2200" dirty="0" smtClean="0"/>
              <a:t>Securing BSP and PDIC approval; Interlocking Directorship and </a:t>
            </a:r>
            <a:r>
              <a:rPr lang="en-US" sz="2200" dirty="0" err="1" smtClean="0"/>
              <a:t>Officership</a:t>
            </a:r>
            <a:endParaRPr lang="en-US" sz="2200" dirty="0" smtClean="0"/>
          </a:p>
          <a:p>
            <a:pPr marL="914400" lvl="1" indent="-457200">
              <a:lnSpc>
                <a:spcPct val="80000"/>
              </a:lnSpc>
              <a:buFont typeface="+mj-lt"/>
              <a:buAutoNum type="arabicPeriod"/>
            </a:pPr>
            <a:endParaRPr lang="en-US" sz="2200" dirty="0" smtClean="0"/>
          </a:p>
          <a:p>
            <a:pPr marL="914400" lvl="1" indent="-457200">
              <a:lnSpc>
                <a:spcPct val="80000"/>
              </a:lnSpc>
              <a:buFont typeface="+mj-lt"/>
              <a:buAutoNum type="arabicPeriod"/>
            </a:pPr>
            <a:r>
              <a:rPr lang="en-US" sz="2200" dirty="0" smtClean="0"/>
              <a:t>Management Contract; Installation of a Management </a:t>
            </a:r>
            <a:r>
              <a:rPr lang="en-US" sz="2200" dirty="0" smtClean="0"/>
              <a:t>Team; </a:t>
            </a:r>
          </a:p>
          <a:p>
            <a:pPr marL="914400" lvl="1" indent="-457200">
              <a:lnSpc>
                <a:spcPct val="80000"/>
              </a:lnSpc>
              <a:buFont typeface="+mj-lt"/>
              <a:buAutoNum type="arabicPeriod"/>
            </a:pPr>
            <a:endParaRPr lang="en-US" sz="2200" dirty="0" smtClean="0"/>
          </a:p>
          <a:p>
            <a:pPr marL="914400" lvl="1" indent="-457200">
              <a:lnSpc>
                <a:spcPct val="80000"/>
              </a:lnSpc>
              <a:buFont typeface="+mj-lt"/>
              <a:buAutoNum type="arabicPeriod"/>
            </a:pPr>
            <a:r>
              <a:rPr lang="en-US" sz="2200" dirty="0" smtClean="0"/>
              <a:t>Interim Operational Guidelines</a:t>
            </a:r>
          </a:p>
          <a:p>
            <a:pPr marL="914400" lvl="1" indent="-457200">
              <a:lnSpc>
                <a:spcPct val="80000"/>
              </a:lnSpc>
              <a:buFont typeface="+mj-lt"/>
              <a:buAutoNum type="arabicPeriod"/>
            </a:pPr>
            <a:endParaRPr lang="en-US" sz="2200" dirty="0" smtClean="0"/>
          </a:p>
          <a:p>
            <a:pPr marL="914400" lvl="1" indent="-457200">
              <a:lnSpc>
                <a:spcPct val="80000"/>
              </a:lnSpc>
              <a:buFont typeface="+mj-lt"/>
              <a:buAutoNum type="arabicPeriod"/>
            </a:pPr>
            <a:r>
              <a:rPr lang="en-US" sz="2200" dirty="0" smtClean="0"/>
              <a:t>Introduction of Personnel Manual, Conflict of Interest Policy; Retired Personnel who were not able to assimilate new values, culture and skills; Upgrade salaries and benefits of the “hold-over” ones.</a:t>
            </a:r>
          </a:p>
          <a:p>
            <a:pPr marL="914400" lvl="1" indent="-457200">
              <a:lnSpc>
                <a:spcPct val="80000"/>
              </a:lnSpc>
              <a:buFont typeface="+mj-lt"/>
              <a:buAutoNum type="arabicPeriod"/>
            </a:pPr>
            <a:endParaRPr lang="en-US" sz="2200" dirty="0" smtClean="0"/>
          </a:p>
          <a:p>
            <a:pPr marL="914400" lvl="1" indent="-457200">
              <a:lnSpc>
                <a:spcPct val="80000"/>
              </a:lnSpc>
              <a:buFont typeface="+mj-lt"/>
              <a:buAutoNum type="arabicPeriod"/>
            </a:pPr>
            <a:endParaRPr lang="en-US" sz="2200" dirty="0" smtClean="0"/>
          </a:p>
          <a:p>
            <a:pPr lvl="1">
              <a:lnSpc>
                <a:spcPct val="80000"/>
              </a:lnSpc>
            </a:pPr>
            <a:endParaRPr lang="en-US" sz="2200" dirty="0" smtClean="0"/>
          </a:p>
          <a:p>
            <a:pPr lvl="1">
              <a:lnSpc>
                <a:spcPct val="80000"/>
              </a:lnSpc>
            </a:pPr>
            <a:endParaRPr lang="en-US" sz="2200" dirty="0" smtClean="0"/>
          </a:p>
          <a:p>
            <a:pPr lvl="1">
              <a:lnSpc>
                <a:spcPct val="80000"/>
              </a:lnSpc>
            </a:pPr>
            <a:endParaRPr lang="en-US" sz="2200" b="1" dirty="0" smtClean="0">
              <a:latin typeface="+mn-lt"/>
            </a:endParaRPr>
          </a:p>
        </p:txBody>
      </p:sp>
      <p:pic>
        <p:nvPicPr>
          <p:cNvPr id="6"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3172447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1000"/>
                                        <p:tgtEl>
                                          <p:spTgt spid="4">
                                            <p:txEl>
                                              <p:pRg st="4" end="4"/>
                                            </p:txEl>
                                          </p:spTgt>
                                        </p:tgtEl>
                                      </p:cBhvr>
                                    </p:animEffect>
                                    <p:anim calcmode="lin" valueType="num">
                                      <p:cBhvr>
                                        <p:cTn id="2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1000"/>
                                        <p:tgtEl>
                                          <p:spTgt spid="4">
                                            <p:txEl>
                                              <p:pRg st="6" end="6"/>
                                            </p:txEl>
                                          </p:spTgt>
                                        </p:tgtEl>
                                      </p:cBhvr>
                                    </p:animEffect>
                                    <p:anim calcmode="lin" valueType="num">
                                      <p:cBhvr>
                                        <p:cTn id="29"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animEffect transition="in" filter="fade">
                                      <p:cBhvr>
                                        <p:cTn id="35" dur="1000"/>
                                        <p:tgtEl>
                                          <p:spTgt spid="4">
                                            <p:txEl>
                                              <p:pRg st="8" end="8"/>
                                            </p:txEl>
                                          </p:spTgt>
                                        </p:tgtEl>
                                      </p:cBhvr>
                                    </p:animEffect>
                                    <p:anim calcmode="lin" valueType="num">
                                      <p:cBhvr>
                                        <p:cTn id="36"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xEl>
                                              <p:pRg st="10" end="10"/>
                                            </p:txEl>
                                          </p:spTgt>
                                        </p:tgtEl>
                                        <p:attrNameLst>
                                          <p:attrName>style.visibility</p:attrName>
                                        </p:attrNameLst>
                                      </p:cBhvr>
                                      <p:to>
                                        <p:strVal val="visible"/>
                                      </p:to>
                                    </p:set>
                                    <p:animEffect transition="in" filter="fade">
                                      <p:cBhvr>
                                        <p:cTn id="42" dur="1000"/>
                                        <p:tgtEl>
                                          <p:spTgt spid="4">
                                            <p:txEl>
                                              <p:pRg st="10" end="10"/>
                                            </p:txEl>
                                          </p:spTgt>
                                        </p:tgtEl>
                                      </p:cBhvr>
                                    </p:animEffect>
                                    <p:anim calcmode="lin" valueType="num">
                                      <p:cBhvr>
                                        <p:cTn id="43"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1992326"/>
            <a:ext cx="7848600" cy="6075509"/>
          </a:xfrm>
          <a:prstGeom prst="rect">
            <a:avLst/>
          </a:prstGeom>
        </p:spPr>
        <p:txBody>
          <a:bodyPr wrap="square">
            <a:spAutoFit/>
          </a:bodyPr>
          <a:lstStyle/>
          <a:p>
            <a:pPr marL="514350" indent="-514350" eaLnBrk="1" hangingPunct="1">
              <a:lnSpc>
                <a:spcPct val="80000"/>
              </a:lnSpc>
              <a:buFont typeface="+mj-lt"/>
              <a:buAutoNum type="romanUcPeriod" startAt="3"/>
            </a:pPr>
            <a:r>
              <a:rPr lang="en-US" sz="2400" b="1" dirty="0" smtClean="0">
                <a:latin typeface="+mn-lt"/>
              </a:rPr>
              <a:t>TRANSITION</a:t>
            </a:r>
          </a:p>
          <a:p>
            <a:pPr marL="457200" indent="-457200" eaLnBrk="1" hangingPunct="1">
              <a:lnSpc>
                <a:spcPct val="80000"/>
              </a:lnSpc>
              <a:buFont typeface="+mj-lt"/>
              <a:buAutoNum type="alphaUcPeriod"/>
            </a:pPr>
            <a:endParaRPr lang="en-US" sz="2200" b="1" dirty="0" smtClean="0">
              <a:latin typeface="+mn-lt"/>
            </a:endParaRPr>
          </a:p>
          <a:p>
            <a:pPr marL="457200" indent="-457200" eaLnBrk="1" hangingPunct="1">
              <a:lnSpc>
                <a:spcPct val="80000"/>
              </a:lnSpc>
              <a:buFont typeface="+mj-lt"/>
              <a:buAutoNum type="alphaUcPeriod" startAt="4"/>
            </a:pPr>
            <a:r>
              <a:rPr lang="en-US" sz="2200" b="1" dirty="0" smtClean="0">
                <a:solidFill>
                  <a:srgbClr val="009900"/>
                </a:solidFill>
                <a:latin typeface="+mn-lt"/>
              </a:rPr>
              <a:t>REHABILITATION AND REINTEGRATION</a:t>
            </a:r>
            <a:endParaRPr lang="en-US" sz="2200" b="1" dirty="0" smtClean="0">
              <a:solidFill>
                <a:srgbClr val="009900"/>
              </a:solidFill>
              <a:latin typeface="+mn-lt"/>
            </a:endParaRPr>
          </a:p>
          <a:p>
            <a:pPr marL="457200" indent="-457200" eaLnBrk="1" hangingPunct="1">
              <a:lnSpc>
                <a:spcPct val="80000"/>
              </a:lnSpc>
              <a:buFont typeface="+mj-lt"/>
              <a:buAutoNum type="alphaUcPeriod" startAt="4"/>
            </a:pPr>
            <a:endParaRPr lang="en-US" sz="2200" b="1" dirty="0" smtClean="0">
              <a:latin typeface="+mn-lt"/>
            </a:endParaRPr>
          </a:p>
          <a:p>
            <a:pPr marL="914400" lvl="1" indent="-457200">
              <a:lnSpc>
                <a:spcPct val="80000"/>
              </a:lnSpc>
              <a:buFont typeface="+mj-lt"/>
              <a:buAutoNum type="arabicPeriod"/>
            </a:pPr>
            <a:r>
              <a:rPr lang="en-US" sz="2200" dirty="0" smtClean="0"/>
              <a:t>Migration from manual to automated system</a:t>
            </a:r>
            <a:endParaRPr lang="en-US" sz="2200" dirty="0" smtClean="0"/>
          </a:p>
          <a:p>
            <a:pPr marL="914400" lvl="1" indent="-457200">
              <a:lnSpc>
                <a:spcPct val="80000"/>
              </a:lnSpc>
              <a:buFont typeface="+mj-lt"/>
              <a:buAutoNum type="arabicPeriod"/>
            </a:pPr>
            <a:endParaRPr lang="en-US" sz="2200" dirty="0" smtClean="0"/>
          </a:p>
          <a:p>
            <a:pPr marL="914400" lvl="1" indent="-457200">
              <a:lnSpc>
                <a:spcPct val="80000"/>
              </a:lnSpc>
              <a:buFont typeface="+mj-lt"/>
              <a:buAutoNum type="arabicPeriod"/>
            </a:pPr>
            <a:r>
              <a:rPr lang="en-US" sz="2200" dirty="0" smtClean="0"/>
              <a:t>Standardization </a:t>
            </a:r>
            <a:r>
              <a:rPr lang="en-US" sz="2200" dirty="0" smtClean="0"/>
              <a:t> and maintenance of adequate Reports, Records and Forms</a:t>
            </a:r>
            <a:endParaRPr lang="en-US" sz="2200" dirty="0" smtClean="0"/>
          </a:p>
          <a:p>
            <a:pPr marL="914400" lvl="1" indent="-457200">
              <a:lnSpc>
                <a:spcPct val="80000"/>
              </a:lnSpc>
              <a:buFont typeface="+mj-lt"/>
              <a:buAutoNum type="arabicPeriod"/>
            </a:pPr>
            <a:endParaRPr lang="en-US" sz="2200" dirty="0" smtClean="0"/>
          </a:p>
          <a:p>
            <a:pPr marL="914400" lvl="1" indent="-457200">
              <a:lnSpc>
                <a:spcPct val="80000"/>
              </a:lnSpc>
              <a:buFont typeface="+mj-lt"/>
              <a:buAutoNum type="arabicPeriod"/>
            </a:pPr>
            <a:r>
              <a:rPr lang="en-US" sz="2200" dirty="0" smtClean="0"/>
              <a:t>Implementation of Remedial Measures</a:t>
            </a:r>
            <a:endParaRPr lang="en-US" sz="2200" dirty="0" smtClean="0"/>
          </a:p>
          <a:p>
            <a:pPr marL="914400" lvl="1" indent="-457200">
              <a:lnSpc>
                <a:spcPct val="80000"/>
              </a:lnSpc>
              <a:buFont typeface="+mj-lt"/>
              <a:buAutoNum type="arabicPeriod"/>
            </a:pPr>
            <a:endParaRPr lang="en-US" sz="2200" dirty="0" smtClean="0"/>
          </a:p>
          <a:p>
            <a:pPr marL="914400" lvl="1" indent="-457200">
              <a:lnSpc>
                <a:spcPct val="80000"/>
              </a:lnSpc>
              <a:buFont typeface="+mj-lt"/>
              <a:buAutoNum type="arabicPeriod"/>
            </a:pPr>
            <a:r>
              <a:rPr lang="en-US" sz="2200" dirty="0" smtClean="0"/>
              <a:t>Implementation of Written Internal Control System and Compliance System</a:t>
            </a:r>
          </a:p>
          <a:p>
            <a:pPr marL="914400" lvl="1" indent="-457200">
              <a:lnSpc>
                <a:spcPct val="80000"/>
              </a:lnSpc>
              <a:buFont typeface="+mj-lt"/>
              <a:buAutoNum type="arabicPeriod"/>
            </a:pPr>
            <a:endParaRPr lang="en-US" sz="2200" dirty="0" smtClean="0"/>
          </a:p>
          <a:p>
            <a:pPr marL="914400" lvl="1" indent="-457200">
              <a:lnSpc>
                <a:spcPct val="80000"/>
              </a:lnSpc>
              <a:buFont typeface="+mj-lt"/>
              <a:buAutoNum type="arabicPeriod"/>
            </a:pPr>
            <a:r>
              <a:rPr lang="en-US" sz="2200" dirty="0" smtClean="0"/>
              <a:t>Authentication and validation of accounts</a:t>
            </a:r>
          </a:p>
          <a:p>
            <a:pPr marL="914400" lvl="1" indent="-457200">
              <a:lnSpc>
                <a:spcPct val="80000"/>
              </a:lnSpc>
              <a:buFont typeface="+mj-lt"/>
              <a:buAutoNum type="arabicPeriod"/>
            </a:pPr>
            <a:endParaRPr lang="en-US" sz="2200" dirty="0" smtClean="0">
              <a:solidFill>
                <a:srgbClr val="FF0000"/>
              </a:solidFill>
            </a:endParaRPr>
          </a:p>
          <a:p>
            <a:pPr lvl="1">
              <a:lnSpc>
                <a:spcPct val="80000"/>
              </a:lnSpc>
            </a:pPr>
            <a:endParaRPr lang="en-US" sz="2200" dirty="0" smtClean="0"/>
          </a:p>
          <a:p>
            <a:pPr marL="914400" lvl="1" indent="-457200">
              <a:lnSpc>
                <a:spcPct val="80000"/>
              </a:lnSpc>
              <a:buFont typeface="+mj-lt"/>
              <a:buAutoNum type="arabicPeriod" startAt="5"/>
            </a:pPr>
            <a:endParaRPr lang="en-US" sz="2200" dirty="0" smtClean="0"/>
          </a:p>
          <a:p>
            <a:pPr marL="914400" lvl="1" indent="-457200">
              <a:lnSpc>
                <a:spcPct val="80000"/>
              </a:lnSpc>
              <a:buFont typeface="+mj-lt"/>
              <a:buAutoNum type="arabicPeriod" startAt="5"/>
            </a:pPr>
            <a:endParaRPr lang="en-US" sz="2200" dirty="0" smtClean="0"/>
          </a:p>
          <a:p>
            <a:pPr lvl="1">
              <a:lnSpc>
                <a:spcPct val="80000"/>
              </a:lnSpc>
            </a:pPr>
            <a:endParaRPr lang="en-US" sz="2200" dirty="0" smtClean="0"/>
          </a:p>
          <a:p>
            <a:pPr lvl="1">
              <a:lnSpc>
                <a:spcPct val="80000"/>
              </a:lnSpc>
            </a:pPr>
            <a:endParaRPr lang="en-US" sz="2200" dirty="0" smtClean="0"/>
          </a:p>
          <a:p>
            <a:pPr lvl="1">
              <a:lnSpc>
                <a:spcPct val="80000"/>
              </a:lnSpc>
            </a:pPr>
            <a:endParaRPr lang="en-US" sz="2200" b="1" dirty="0" smtClean="0">
              <a:latin typeface="+mn-lt"/>
            </a:endParaRPr>
          </a:p>
        </p:txBody>
      </p:sp>
      <p:pic>
        <p:nvPicPr>
          <p:cNvPr id="6"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1236563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4" end="4"/>
                                            </p:txEl>
                                          </p:spTgt>
                                        </p:tgtEl>
                                        <p:attrNameLst>
                                          <p:attrName>style.visibility</p:attrName>
                                        </p:attrNameLst>
                                      </p:cBhvr>
                                      <p:to>
                                        <p:strVal val="visible"/>
                                      </p:to>
                                    </p:set>
                                    <p:animEffect transition="in" filter="fade">
                                      <p:cBhvr>
                                        <p:cTn id="14" dur="1000"/>
                                        <p:tgtEl>
                                          <p:spTgt spid="4">
                                            <p:txEl>
                                              <p:pRg st="4" end="4"/>
                                            </p:txEl>
                                          </p:spTgt>
                                        </p:tgtEl>
                                      </p:cBhvr>
                                    </p:animEffect>
                                    <p:anim calcmode="lin" valueType="num">
                                      <p:cBhvr>
                                        <p:cTn id="15"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animEffect transition="in" filter="fade">
                                      <p:cBhvr>
                                        <p:cTn id="21" dur="1000"/>
                                        <p:tgtEl>
                                          <p:spTgt spid="4">
                                            <p:txEl>
                                              <p:pRg st="6" end="6"/>
                                            </p:txEl>
                                          </p:spTgt>
                                        </p:tgtEl>
                                      </p:cBhvr>
                                    </p:animEffect>
                                    <p:anim calcmode="lin" valueType="num">
                                      <p:cBhvr>
                                        <p:cTn id="22"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fade">
                                      <p:cBhvr>
                                        <p:cTn id="28" dur="1000"/>
                                        <p:tgtEl>
                                          <p:spTgt spid="4">
                                            <p:txEl>
                                              <p:pRg st="8" end="8"/>
                                            </p:txEl>
                                          </p:spTgt>
                                        </p:tgtEl>
                                      </p:cBhvr>
                                    </p:animEffect>
                                    <p:anim calcmode="lin" valueType="num">
                                      <p:cBhvr>
                                        <p:cTn id="29"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10" end="10"/>
                                            </p:txEl>
                                          </p:spTgt>
                                        </p:tgtEl>
                                        <p:attrNameLst>
                                          <p:attrName>style.visibility</p:attrName>
                                        </p:attrNameLst>
                                      </p:cBhvr>
                                      <p:to>
                                        <p:strVal val="visible"/>
                                      </p:to>
                                    </p:set>
                                    <p:animEffect transition="in" filter="fade">
                                      <p:cBhvr>
                                        <p:cTn id="35" dur="1000"/>
                                        <p:tgtEl>
                                          <p:spTgt spid="4">
                                            <p:txEl>
                                              <p:pRg st="10" end="10"/>
                                            </p:txEl>
                                          </p:spTgt>
                                        </p:tgtEl>
                                      </p:cBhvr>
                                    </p:animEffect>
                                    <p:anim calcmode="lin" valueType="num">
                                      <p:cBhvr>
                                        <p:cTn id="36"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xEl>
                                              <p:pRg st="12" end="12"/>
                                            </p:txEl>
                                          </p:spTgt>
                                        </p:tgtEl>
                                        <p:attrNameLst>
                                          <p:attrName>style.visibility</p:attrName>
                                        </p:attrNameLst>
                                      </p:cBhvr>
                                      <p:to>
                                        <p:strVal val="visible"/>
                                      </p:to>
                                    </p:set>
                                    <p:animEffect transition="in" filter="fade">
                                      <p:cBhvr>
                                        <p:cTn id="42" dur="1000"/>
                                        <p:tgtEl>
                                          <p:spTgt spid="4">
                                            <p:txEl>
                                              <p:pRg st="12" end="12"/>
                                            </p:txEl>
                                          </p:spTgt>
                                        </p:tgtEl>
                                      </p:cBhvr>
                                    </p:animEffect>
                                    <p:anim calcmode="lin" valueType="num">
                                      <p:cBhvr>
                                        <p:cTn id="43" dur="1000" fill="hold"/>
                                        <p:tgtEl>
                                          <p:spTgt spid="4">
                                            <p:txEl>
                                              <p:pRg st="12" end="12"/>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1992326"/>
            <a:ext cx="7848600" cy="5533823"/>
          </a:xfrm>
          <a:prstGeom prst="rect">
            <a:avLst/>
          </a:prstGeom>
        </p:spPr>
        <p:txBody>
          <a:bodyPr wrap="square">
            <a:spAutoFit/>
          </a:bodyPr>
          <a:lstStyle/>
          <a:p>
            <a:pPr marL="514350" indent="-514350" eaLnBrk="1" hangingPunct="1">
              <a:lnSpc>
                <a:spcPct val="80000"/>
              </a:lnSpc>
              <a:buFont typeface="+mj-lt"/>
              <a:buAutoNum type="romanUcPeriod" startAt="3"/>
            </a:pPr>
            <a:r>
              <a:rPr lang="en-US" sz="2400" b="1" dirty="0" smtClean="0">
                <a:latin typeface="+mn-lt"/>
              </a:rPr>
              <a:t>TRANSITION</a:t>
            </a:r>
          </a:p>
          <a:p>
            <a:pPr marL="457200" indent="-457200" eaLnBrk="1" hangingPunct="1">
              <a:lnSpc>
                <a:spcPct val="80000"/>
              </a:lnSpc>
              <a:buFont typeface="+mj-lt"/>
              <a:buAutoNum type="alphaUcPeriod"/>
            </a:pPr>
            <a:endParaRPr lang="en-US" sz="2200" b="1" dirty="0" smtClean="0">
              <a:latin typeface="+mn-lt"/>
            </a:endParaRPr>
          </a:p>
          <a:p>
            <a:pPr marL="457200" indent="-457200" eaLnBrk="1" hangingPunct="1">
              <a:lnSpc>
                <a:spcPct val="80000"/>
              </a:lnSpc>
              <a:buFont typeface="+mj-lt"/>
              <a:buAutoNum type="alphaUcPeriod" startAt="4"/>
            </a:pPr>
            <a:r>
              <a:rPr lang="en-US" sz="2200" b="1" dirty="0">
                <a:solidFill>
                  <a:srgbClr val="009900"/>
                </a:solidFill>
              </a:rPr>
              <a:t>REHABILITATION AND REINTEGRATION</a:t>
            </a:r>
          </a:p>
          <a:p>
            <a:pPr marL="457200" indent="-457200" eaLnBrk="1" hangingPunct="1">
              <a:lnSpc>
                <a:spcPct val="80000"/>
              </a:lnSpc>
              <a:buFont typeface="+mj-lt"/>
              <a:buAutoNum type="alphaUcPeriod" startAt="4"/>
            </a:pPr>
            <a:endParaRPr lang="en-US" sz="2200" b="1" dirty="0" smtClean="0">
              <a:latin typeface="+mn-lt"/>
            </a:endParaRPr>
          </a:p>
          <a:p>
            <a:pPr marL="914400" lvl="1" indent="-457200">
              <a:lnSpc>
                <a:spcPct val="80000"/>
              </a:lnSpc>
              <a:buFont typeface="+mj-lt"/>
              <a:buAutoNum type="arabicPeriod" startAt="6"/>
            </a:pPr>
            <a:r>
              <a:rPr lang="en-US" sz="2200" dirty="0"/>
              <a:t>Profiling and Re-documentation</a:t>
            </a:r>
          </a:p>
          <a:p>
            <a:pPr marL="914400" lvl="1" indent="-457200">
              <a:lnSpc>
                <a:spcPct val="80000"/>
              </a:lnSpc>
              <a:buFont typeface="+mj-lt"/>
              <a:buAutoNum type="arabicPeriod" startAt="6"/>
            </a:pPr>
            <a:endParaRPr lang="en-US" sz="2200" dirty="0" smtClean="0"/>
          </a:p>
          <a:p>
            <a:pPr marL="914400" lvl="1" indent="-457200">
              <a:lnSpc>
                <a:spcPct val="80000"/>
              </a:lnSpc>
              <a:buFont typeface="+mj-lt"/>
              <a:buAutoNum type="arabicPeriod" startAt="6"/>
            </a:pPr>
            <a:r>
              <a:rPr lang="en-US" sz="2200" dirty="0" smtClean="0"/>
              <a:t>Capital Infusion</a:t>
            </a:r>
            <a:endParaRPr lang="en-US" sz="2200" dirty="0" smtClean="0"/>
          </a:p>
          <a:p>
            <a:pPr marL="914400" lvl="1" indent="-457200">
              <a:lnSpc>
                <a:spcPct val="80000"/>
              </a:lnSpc>
              <a:buFont typeface="+mj-lt"/>
              <a:buAutoNum type="arabicPeriod" startAt="6"/>
            </a:pPr>
            <a:endParaRPr lang="en-US" sz="2200" dirty="0" smtClean="0"/>
          </a:p>
          <a:p>
            <a:pPr marL="914400" lvl="1" indent="-457200">
              <a:lnSpc>
                <a:spcPct val="80000"/>
              </a:lnSpc>
              <a:buFont typeface="+mj-lt"/>
              <a:buAutoNum type="arabicPeriod" startAt="6"/>
            </a:pPr>
            <a:r>
              <a:rPr lang="en-US" sz="2200" dirty="0" smtClean="0"/>
              <a:t>Strengthening of Credit Management System</a:t>
            </a:r>
          </a:p>
          <a:p>
            <a:pPr marL="914400" lvl="1" indent="-457200">
              <a:lnSpc>
                <a:spcPct val="80000"/>
              </a:lnSpc>
              <a:buFont typeface="+mj-lt"/>
              <a:buAutoNum type="arabicPeriod" startAt="6"/>
            </a:pPr>
            <a:endParaRPr lang="en-US" sz="2200" dirty="0"/>
          </a:p>
          <a:p>
            <a:pPr marL="914400" lvl="1" indent="-457200">
              <a:lnSpc>
                <a:spcPct val="80000"/>
              </a:lnSpc>
              <a:buFont typeface="+mj-lt"/>
              <a:buAutoNum type="arabicPeriod" startAt="6"/>
            </a:pPr>
            <a:r>
              <a:rPr lang="en-US" sz="2200" dirty="0" smtClean="0"/>
              <a:t>Strategic Planning</a:t>
            </a:r>
            <a:endParaRPr lang="en-US" sz="2200" dirty="0" smtClean="0"/>
          </a:p>
          <a:p>
            <a:pPr marL="914400" lvl="1" indent="-457200">
              <a:lnSpc>
                <a:spcPct val="80000"/>
              </a:lnSpc>
              <a:buFont typeface="+mj-lt"/>
              <a:buAutoNum type="arabicPeriod" startAt="6"/>
            </a:pPr>
            <a:endParaRPr lang="en-US" sz="2200" dirty="0"/>
          </a:p>
          <a:p>
            <a:pPr marL="914400" lvl="1" indent="-457200">
              <a:lnSpc>
                <a:spcPct val="80000"/>
              </a:lnSpc>
              <a:buFont typeface="+mj-lt"/>
              <a:buAutoNum type="arabicPeriod" startAt="6"/>
            </a:pPr>
            <a:r>
              <a:rPr lang="en-US" sz="2200" dirty="0" smtClean="0"/>
              <a:t>Refurbishment and Office Makeover</a:t>
            </a:r>
            <a:endParaRPr lang="en-US" sz="2200" dirty="0" smtClean="0"/>
          </a:p>
          <a:p>
            <a:pPr marL="914400" lvl="1" indent="-457200">
              <a:lnSpc>
                <a:spcPct val="80000"/>
              </a:lnSpc>
              <a:buFont typeface="+mj-lt"/>
              <a:buAutoNum type="arabicPeriod" startAt="6"/>
            </a:pPr>
            <a:endParaRPr lang="en-US" sz="2200" dirty="0" smtClean="0"/>
          </a:p>
          <a:p>
            <a:pPr marL="914400" lvl="1" indent="-457200">
              <a:lnSpc>
                <a:spcPct val="80000"/>
              </a:lnSpc>
              <a:buFont typeface="+mj-lt"/>
              <a:buAutoNum type="arabicPeriod" startAt="6"/>
            </a:pPr>
            <a:endParaRPr lang="en-US" sz="2200" dirty="0" smtClean="0"/>
          </a:p>
          <a:p>
            <a:pPr marL="914400" lvl="1" indent="-457200">
              <a:lnSpc>
                <a:spcPct val="80000"/>
              </a:lnSpc>
              <a:buFont typeface="+mj-lt"/>
              <a:buAutoNum type="arabicPeriod" startAt="6"/>
            </a:pPr>
            <a:endParaRPr lang="en-US" sz="2200" dirty="0" smtClean="0"/>
          </a:p>
          <a:p>
            <a:pPr marL="914400" lvl="1" indent="-457200">
              <a:lnSpc>
                <a:spcPct val="80000"/>
              </a:lnSpc>
              <a:buFont typeface="+mj-lt"/>
              <a:buAutoNum type="arabicPeriod" startAt="6"/>
            </a:pPr>
            <a:endParaRPr lang="en-US" sz="2200" dirty="0" smtClean="0"/>
          </a:p>
          <a:p>
            <a:pPr lvl="1">
              <a:lnSpc>
                <a:spcPct val="80000"/>
              </a:lnSpc>
            </a:pPr>
            <a:endParaRPr lang="en-US" sz="2200" dirty="0" smtClean="0"/>
          </a:p>
          <a:p>
            <a:pPr lvl="1">
              <a:lnSpc>
                <a:spcPct val="80000"/>
              </a:lnSpc>
            </a:pPr>
            <a:endParaRPr lang="en-US" sz="2200" dirty="0" smtClean="0"/>
          </a:p>
          <a:p>
            <a:pPr lvl="1">
              <a:lnSpc>
                <a:spcPct val="80000"/>
              </a:lnSpc>
            </a:pPr>
            <a:endParaRPr lang="en-US" sz="2200" b="1" dirty="0" smtClean="0">
              <a:latin typeface="+mn-lt"/>
            </a:endParaRPr>
          </a:p>
        </p:txBody>
      </p:sp>
      <p:pic>
        <p:nvPicPr>
          <p:cNvPr id="6"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3708526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fade">
                                      <p:cBhvr>
                                        <p:cTn id="7" dur="1000"/>
                                        <p:tgtEl>
                                          <p:spTgt spid="4">
                                            <p:txEl>
                                              <p:pRg st="4" end="4"/>
                                            </p:txEl>
                                          </p:spTgt>
                                        </p:tgtEl>
                                      </p:cBhvr>
                                    </p:animEffect>
                                    <p:anim calcmode="lin" valueType="num">
                                      <p:cBhvr>
                                        <p:cTn id="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6" end="6"/>
                                            </p:txEl>
                                          </p:spTgt>
                                        </p:tgtEl>
                                        <p:attrNameLst>
                                          <p:attrName>style.visibility</p:attrName>
                                        </p:attrNameLst>
                                      </p:cBhvr>
                                      <p:to>
                                        <p:strVal val="visible"/>
                                      </p:to>
                                    </p:set>
                                    <p:animEffect transition="in" filter="fade">
                                      <p:cBhvr>
                                        <p:cTn id="14" dur="1000"/>
                                        <p:tgtEl>
                                          <p:spTgt spid="4">
                                            <p:txEl>
                                              <p:pRg st="6" end="6"/>
                                            </p:txEl>
                                          </p:spTgt>
                                        </p:tgtEl>
                                      </p:cBhvr>
                                    </p:animEffect>
                                    <p:anim calcmode="lin" valueType="num">
                                      <p:cBhvr>
                                        <p:cTn id="15"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animEffect transition="in" filter="fade">
                                      <p:cBhvr>
                                        <p:cTn id="21" dur="1000"/>
                                        <p:tgtEl>
                                          <p:spTgt spid="4">
                                            <p:txEl>
                                              <p:pRg st="8" end="8"/>
                                            </p:txEl>
                                          </p:spTgt>
                                        </p:tgtEl>
                                      </p:cBhvr>
                                    </p:animEffect>
                                    <p:anim calcmode="lin" valueType="num">
                                      <p:cBhvr>
                                        <p:cTn id="22"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10" end="10"/>
                                            </p:txEl>
                                          </p:spTgt>
                                        </p:tgtEl>
                                        <p:attrNameLst>
                                          <p:attrName>style.visibility</p:attrName>
                                        </p:attrNameLst>
                                      </p:cBhvr>
                                      <p:to>
                                        <p:strVal val="visible"/>
                                      </p:to>
                                    </p:set>
                                    <p:animEffect transition="in" filter="fade">
                                      <p:cBhvr>
                                        <p:cTn id="28" dur="1000"/>
                                        <p:tgtEl>
                                          <p:spTgt spid="4">
                                            <p:txEl>
                                              <p:pRg st="10" end="10"/>
                                            </p:txEl>
                                          </p:spTgt>
                                        </p:tgtEl>
                                      </p:cBhvr>
                                    </p:animEffect>
                                    <p:anim calcmode="lin" valueType="num">
                                      <p:cBhvr>
                                        <p:cTn id="29"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12" end="12"/>
                                            </p:txEl>
                                          </p:spTgt>
                                        </p:tgtEl>
                                        <p:attrNameLst>
                                          <p:attrName>style.visibility</p:attrName>
                                        </p:attrNameLst>
                                      </p:cBhvr>
                                      <p:to>
                                        <p:strVal val="visible"/>
                                      </p:to>
                                    </p:set>
                                    <p:animEffect transition="in" filter="fade">
                                      <p:cBhvr>
                                        <p:cTn id="35" dur="1000"/>
                                        <p:tgtEl>
                                          <p:spTgt spid="4">
                                            <p:txEl>
                                              <p:pRg st="12" end="12"/>
                                            </p:txEl>
                                          </p:spTgt>
                                        </p:tgtEl>
                                      </p:cBhvr>
                                    </p:animEffect>
                                    <p:anim calcmode="lin" valueType="num">
                                      <p:cBhvr>
                                        <p:cTn id="36" dur="1000" fill="hold"/>
                                        <p:tgtEl>
                                          <p:spTgt spid="4">
                                            <p:txEl>
                                              <p:pRg st="12" end="12"/>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3146488"/>
            <a:ext cx="7848600" cy="1089529"/>
          </a:xfrm>
          <a:prstGeom prst="rect">
            <a:avLst/>
          </a:prstGeom>
        </p:spPr>
        <p:txBody>
          <a:bodyPr wrap="square">
            <a:spAutoFit/>
          </a:bodyPr>
          <a:lstStyle/>
          <a:p>
            <a:pPr marL="514350" indent="-514350" algn="ctr" eaLnBrk="1" hangingPunct="1">
              <a:lnSpc>
                <a:spcPct val="80000"/>
              </a:lnSpc>
              <a:buFont typeface="+mj-lt"/>
              <a:buAutoNum type="romanUcPeriod" startAt="4"/>
            </a:pPr>
            <a:r>
              <a:rPr lang="en-US" sz="4000" b="1" dirty="0" smtClean="0"/>
              <a:t> BACK </a:t>
            </a:r>
            <a:r>
              <a:rPr lang="en-US" sz="4000" b="1" dirty="0"/>
              <a:t>IN THE MAINSTREAM, FULFILLING ITS MANDATE</a:t>
            </a:r>
          </a:p>
        </p:txBody>
      </p:sp>
      <p:sp>
        <p:nvSpPr>
          <p:cNvPr id="5" name="Rectangle 4"/>
          <p:cNvSpPr/>
          <p:nvPr/>
        </p:nvSpPr>
        <p:spPr>
          <a:xfrm>
            <a:off x="381000" y="3048000"/>
            <a:ext cx="7467600" cy="560153"/>
          </a:xfrm>
          <a:prstGeom prst="rect">
            <a:avLst/>
          </a:prstGeom>
        </p:spPr>
        <p:txBody>
          <a:bodyPr wrap="square">
            <a:spAutoFit/>
          </a:bodyPr>
          <a:lstStyle/>
          <a:p>
            <a:pPr marL="609600" indent="-609600" eaLnBrk="1" hangingPunct="1">
              <a:lnSpc>
                <a:spcPct val="80000"/>
              </a:lnSpc>
              <a:buAutoNum type="arabicPeriod" startAt="6"/>
            </a:pPr>
            <a:endParaRPr lang="en-US" sz="2000" b="1" dirty="0" smtClean="0">
              <a:latin typeface="Arial Narrow" pitchFamily="34" charset="0"/>
            </a:endParaRPr>
          </a:p>
          <a:p>
            <a:pPr marL="609600" indent="-609600" eaLnBrk="1" hangingPunct="1">
              <a:lnSpc>
                <a:spcPct val="80000"/>
              </a:lnSpc>
              <a:buNone/>
            </a:pPr>
            <a:endParaRPr lang="en-US" dirty="0">
              <a:latin typeface="Arial Narrow" pitchFamily="34" charset="0"/>
            </a:endParaRPr>
          </a:p>
        </p:txBody>
      </p:sp>
      <p:pic>
        <p:nvPicPr>
          <p:cNvPr id="7"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904340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85800" y="1992326"/>
            <a:ext cx="7848600" cy="4893647"/>
          </a:xfrm>
          <a:prstGeom prst="rect">
            <a:avLst/>
          </a:prstGeom>
        </p:spPr>
        <p:txBody>
          <a:bodyPr wrap="square">
            <a:spAutoFit/>
          </a:bodyPr>
          <a:lstStyle/>
          <a:p>
            <a:pPr marL="514350" indent="-514350" eaLnBrk="1" hangingPunct="1">
              <a:lnSpc>
                <a:spcPct val="80000"/>
              </a:lnSpc>
              <a:buFont typeface="+mj-lt"/>
              <a:buAutoNum type="romanUcPeriod" startAt="4"/>
            </a:pPr>
            <a:r>
              <a:rPr lang="en-US" sz="2200" b="1" dirty="0" smtClean="0">
                <a:latin typeface="+mn-lt"/>
              </a:rPr>
              <a:t>BACK IN THE MAINSTREAM, FULFILLING ITS MANDATE</a:t>
            </a:r>
          </a:p>
          <a:p>
            <a:pPr marL="914400" lvl="1" indent="-457200">
              <a:lnSpc>
                <a:spcPct val="80000"/>
              </a:lnSpc>
              <a:buFont typeface="+mj-lt"/>
              <a:buAutoNum type="arabicPeriod"/>
            </a:pPr>
            <a:endParaRPr lang="en-US" sz="2200" b="1" dirty="0" smtClean="0">
              <a:latin typeface="+mn-lt"/>
            </a:endParaRPr>
          </a:p>
          <a:p>
            <a:pPr marL="914400" lvl="1" indent="-457200">
              <a:lnSpc>
                <a:spcPct val="80000"/>
              </a:lnSpc>
              <a:buFont typeface="+mj-lt"/>
              <a:buAutoNum type="arabicPeriod"/>
            </a:pPr>
            <a:r>
              <a:rPr lang="en-US" sz="2200" dirty="0" smtClean="0">
                <a:latin typeface="+mn-lt"/>
              </a:rPr>
              <a:t>Result: After 1 year</a:t>
            </a:r>
          </a:p>
          <a:p>
            <a:pPr marL="914400" lvl="1" indent="-457200">
              <a:lnSpc>
                <a:spcPct val="80000"/>
              </a:lnSpc>
              <a:buFont typeface="+mj-lt"/>
              <a:buAutoNum type="arabicPeriod"/>
            </a:pPr>
            <a:endParaRPr lang="en-US" sz="2200" dirty="0" smtClean="0">
              <a:latin typeface="+mn-lt"/>
            </a:endParaRPr>
          </a:p>
          <a:p>
            <a:pPr lvl="2">
              <a:lnSpc>
                <a:spcPct val="80000"/>
              </a:lnSpc>
            </a:pPr>
            <a:r>
              <a:rPr lang="en-US" sz="2000" dirty="0" smtClean="0">
                <a:latin typeface="+mn-lt"/>
              </a:rPr>
              <a:t>1.a. </a:t>
            </a:r>
            <a:r>
              <a:rPr lang="en-US" sz="2000" dirty="0" smtClean="0">
                <a:solidFill>
                  <a:srgbClr val="009900"/>
                </a:solidFill>
                <a:latin typeface="+mn-lt"/>
              </a:rPr>
              <a:t>Organization</a:t>
            </a:r>
            <a:r>
              <a:rPr lang="en-US" sz="2000" dirty="0" smtClean="0">
                <a:latin typeface="+mn-lt"/>
              </a:rPr>
              <a:t> </a:t>
            </a:r>
            <a:endParaRPr lang="en-US" sz="2000" dirty="0" smtClean="0">
              <a:latin typeface="+mn-lt"/>
            </a:endParaRPr>
          </a:p>
          <a:p>
            <a:pPr marL="1714500" lvl="3" indent="-342900">
              <a:lnSpc>
                <a:spcPct val="80000"/>
              </a:lnSpc>
              <a:buFont typeface="Arial" panose="020B0604020202020204" pitchFamily="34" charset="0"/>
              <a:buChar char="•"/>
            </a:pPr>
            <a:r>
              <a:rPr lang="en-US" sz="2000" dirty="0" smtClean="0">
                <a:latin typeface="+mn-lt"/>
              </a:rPr>
              <a:t>Motivated </a:t>
            </a:r>
            <a:r>
              <a:rPr lang="en-US" sz="2000" dirty="0" smtClean="0">
                <a:latin typeface="+mn-lt"/>
              </a:rPr>
              <a:t>and continuous </a:t>
            </a:r>
            <a:r>
              <a:rPr lang="en-US" sz="2000" dirty="0" smtClean="0">
                <a:latin typeface="+mn-lt"/>
              </a:rPr>
              <a:t>re-tooling </a:t>
            </a:r>
            <a:r>
              <a:rPr lang="en-US" sz="2000" dirty="0" smtClean="0">
                <a:latin typeface="+mn-lt"/>
              </a:rPr>
              <a:t>of </a:t>
            </a:r>
            <a:r>
              <a:rPr lang="en-US" sz="2000" dirty="0" smtClean="0">
                <a:latin typeface="+mn-lt"/>
              </a:rPr>
              <a:t>personnel</a:t>
            </a:r>
          </a:p>
          <a:p>
            <a:pPr marL="1714500" lvl="3" indent="-342900">
              <a:lnSpc>
                <a:spcPct val="80000"/>
              </a:lnSpc>
              <a:buFont typeface="Arial" panose="020B0604020202020204" pitchFamily="34" charset="0"/>
              <a:buChar char="•"/>
            </a:pPr>
            <a:r>
              <a:rPr lang="en-US" sz="2000" dirty="0" smtClean="0">
                <a:latin typeface="+mn-lt"/>
              </a:rPr>
              <a:t>Clearer Personnel Policies</a:t>
            </a:r>
          </a:p>
          <a:p>
            <a:pPr marL="1714500" lvl="3" indent="-342900">
              <a:lnSpc>
                <a:spcPct val="80000"/>
              </a:lnSpc>
              <a:buFont typeface="Arial" panose="020B0604020202020204" pitchFamily="34" charset="0"/>
              <a:buChar char="•"/>
            </a:pPr>
            <a:r>
              <a:rPr lang="en-US" sz="2000" dirty="0" smtClean="0">
                <a:latin typeface="+mn-lt"/>
              </a:rPr>
              <a:t>Well-defined organization structure</a:t>
            </a:r>
          </a:p>
          <a:p>
            <a:pPr lvl="2">
              <a:lnSpc>
                <a:spcPct val="80000"/>
              </a:lnSpc>
            </a:pPr>
            <a:r>
              <a:rPr lang="en-US" sz="2000" dirty="0" smtClean="0">
                <a:latin typeface="+mn-lt"/>
              </a:rPr>
              <a:t>1.b</a:t>
            </a:r>
            <a:r>
              <a:rPr lang="en-US" sz="2000" dirty="0" smtClean="0">
                <a:latin typeface="+mn-lt"/>
              </a:rPr>
              <a:t>. </a:t>
            </a:r>
            <a:r>
              <a:rPr lang="en-US" sz="2000" dirty="0" smtClean="0">
                <a:solidFill>
                  <a:srgbClr val="009900"/>
                </a:solidFill>
                <a:latin typeface="+mn-lt"/>
              </a:rPr>
              <a:t>Operations</a:t>
            </a:r>
          </a:p>
          <a:p>
            <a:pPr marL="1714500" lvl="3" indent="-342900">
              <a:lnSpc>
                <a:spcPct val="80000"/>
              </a:lnSpc>
              <a:buFont typeface="Arial" panose="020B0604020202020204" pitchFamily="34" charset="0"/>
              <a:buChar char="•"/>
            </a:pPr>
            <a:r>
              <a:rPr lang="en-US" sz="2000" dirty="0" smtClean="0">
                <a:latin typeface="+mn-lt"/>
              </a:rPr>
              <a:t>Written Manuals that are being observed</a:t>
            </a:r>
            <a:endParaRPr lang="en-US" sz="2000" dirty="0" smtClean="0">
              <a:latin typeface="+mn-lt"/>
            </a:endParaRPr>
          </a:p>
          <a:p>
            <a:pPr marL="1714500" lvl="3" indent="-342900">
              <a:lnSpc>
                <a:spcPct val="80000"/>
              </a:lnSpc>
              <a:buFont typeface="Arial" panose="020B0604020202020204" pitchFamily="34" charset="0"/>
              <a:buChar char="•"/>
            </a:pPr>
            <a:r>
              <a:rPr lang="en-US" sz="2000" dirty="0" smtClean="0">
                <a:latin typeface="+mn-lt"/>
              </a:rPr>
              <a:t>Stronger Credit Management System</a:t>
            </a:r>
            <a:endParaRPr lang="en-US" sz="2000" dirty="0" smtClean="0">
              <a:latin typeface="+mn-lt"/>
            </a:endParaRPr>
          </a:p>
          <a:p>
            <a:pPr marL="1714500" lvl="3" indent="-342900">
              <a:lnSpc>
                <a:spcPct val="80000"/>
              </a:lnSpc>
              <a:buFont typeface="Arial" panose="020B0604020202020204" pitchFamily="34" charset="0"/>
              <a:buChar char="•"/>
            </a:pPr>
            <a:r>
              <a:rPr lang="en-US" sz="2000" dirty="0" smtClean="0">
                <a:latin typeface="+mn-lt"/>
              </a:rPr>
              <a:t>Implementation of regular Asset Quality Review and Provisioning System</a:t>
            </a:r>
            <a:endParaRPr lang="en-US" sz="2000" dirty="0" smtClean="0">
              <a:latin typeface="+mn-lt"/>
            </a:endParaRPr>
          </a:p>
          <a:p>
            <a:pPr marL="1714500" lvl="3" indent="-342900">
              <a:lnSpc>
                <a:spcPct val="80000"/>
              </a:lnSpc>
              <a:buFont typeface="Arial" panose="020B0604020202020204" pitchFamily="34" charset="0"/>
              <a:buChar char="•"/>
            </a:pPr>
            <a:r>
              <a:rPr lang="en-US" sz="2000" dirty="0" smtClean="0">
                <a:latin typeface="+mn-lt"/>
              </a:rPr>
              <a:t>Deposits</a:t>
            </a:r>
            <a:r>
              <a:rPr lang="en-US" sz="2000" dirty="0" smtClean="0">
                <a:latin typeface="+mn-lt"/>
              </a:rPr>
              <a:t>: confidence restored, 94% increase in </a:t>
            </a:r>
            <a:r>
              <a:rPr lang="en-US" sz="2000" dirty="0" smtClean="0">
                <a:latin typeface="+mn-lt"/>
              </a:rPr>
              <a:t>deposits</a:t>
            </a:r>
          </a:p>
          <a:p>
            <a:pPr marL="1714500" lvl="3" indent="-342900">
              <a:lnSpc>
                <a:spcPct val="80000"/>
              </a:lnSpc>
              <a:buFont typeface="Arial" panose="020B0604020202020204" pitchFamily="34" charset="0"/>
              <a:buChar char="•"/>
            </a:pPr>
            <a:r>
              <a:rPr lang="en-US" sz="2000" dirty="0" smtClean="0">
                <a:latin typeface="+mn-lt"/>
              </a:rPr>
              <a:t>More cost efficient operation</a:t>
            </a:r>
            <a:endParaRPr lang="en-US" sz="2000" dirty="0" smtClean="0">
              <a:latin typeface="+mn-lt"/>
            </a:endParaRPr>
          </a:p>
          <a:p>
            <a:pPr lvl="3">
              <a:lnSpc>
                <a:spcPct val="80000"/>
              </a:lnSpc>
            </a:pPr>
            <a:endParaRPr lang="en-US" sz="2000" dirty="0" smtClean="0">
              <a:latin typeface="+mn-lt"/>
            </a:endParaRPr>
          </a:p>
          <a:p>
            <a:pPr lvl="2">
              <a:lnSpc>
                <a:spcPct val="80000"/>
              </a:lnSpc>
            </a:pPr>
            <a:endParaRPr lang="en-US" sz="2000" dirty="0" smtClean="0">
              <a:solidFill>
                <a:srgbClr val="FF0000"/>
              </a:solidFill>
              <a:latin typeface="+mn-lt"/>
            </a:endParaRPr>
          </a:p>
        </p:txBody>
      </p:sp>
      <p:pic>
        <p:nvPicPr>
          <p:cNvPr id="6"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391430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4" end="4"/>
                                            </p:txEl>
                                          </p:spTgt>
                                        </p:tgtEl>
                                        <p:attrNameLst>
                                          <p:attrName>style.visibility</p:attrName>
                                        </p:attrNameLst>
                                      </p:cBhvr>
                                      <p:to>
                                        <p:strVal val="visible"/>
                                      </p:to>
                                    </p:set>
                                    <p:animEffect transition="in" filter="fade">
                                      <p:cBhvr>
                                        <p:cTn id="14" dur="1000"/>
                                        <p:tgtEl>
                                          <p:spTgt spid="4">
                                            <p:txEl>
                                              <p:pRg st="4" end="4"/>
                                            </p:txEl>
                                          </p:spTgt>
                                        </p:tgtEl>
                                      </p:cBhvr>
                                    </p:animEffect>
                                    <p:anim calcmode="lin" valueType="num">
                                      <p:cBhvr>
                                        <p:cTn id="15"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fade">
                                      <p:cBhvr>
                                        <p:cTn id="21" dur="1000"/>
                                        <p:tgtEl>
                                          <p:spTgt spid="4">
                                            <p:txEl>
                                              <p:pRg st="5" end="5"/>
                                            </p:txEl>
                                          </p:spTgt>
                                        </p:tgtEl>
                                      </p:cBhvr>
                                    </p:animEffect>
                                    <p:anim calcmode="lin" valueType="num">
                                      <p:cBhvr>
                                        <p:cTn id="22"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1000"/>
                                        <p:tgtEl>
                                          <p:spTgt spid="4">
                                            <p:txEl>
                                              <p:pRg st="6" end="6"/>
                                            </p:txEl>
                                          </p:spTgt>
                                        </p:tgtEl>
                                      </p:cBhvr>
                                    </p:animEffect>
                                    <p:anim calcmode="lin" valueType="num">
                                      <p:cBhvr>
                                        <p:cTn id="29"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fade">
                                      <p:cBhvr>
                                        <p:cTn id="35" dur="1000"/>
                                        <p:tgtEl>
                                          <p:spTgt spid="4">
                                            <p:txEl>
                                              <p:pRg st="7" end="7"/>
                                            </p:txEl>
                                          </p:spTgt>
                                        </p:tgtEl>
                                      </p:cBhvr>
                                    </p:animEffect>
                                    <p:anim calcmode="lin" valueType="num">
                                      <p:cBhvr>
                                        <p:cTn id="36"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xEl>
                                              <p:pRg st="8" end="8"/>
                                            </p:txEl>
                                          </p:spTgt>
                                        </p:tgtEl>
                                        <p:attrNameLst>
                                          <p:attrName>style.visibility</p:attrName>
                                        </p:attrNameLst>
                                      </p:cBhvr>
                                      <p:to>
                                        <p:strVal val="visible"/>
                                      </p:to>
                                    </p:set>
                                    <p:animEffect transition="in" filter="fade">
                                      <p:cBhvr>
                                        <p:cTn id="42" dur="1000"/>
                                        <p:tgtEl>
                                          <p:spTgt spid="4">
                                            <p:txEl>
                                              <p:pRg st="8" end="8"/>
                                            </p:txEl>
                                          </p:spTgt>
                                        </p:tgtEl>
                                      </p:cBhvr>
                                    </p:animEffect>
                                    <p:anim calcmode="lin" valueType="num">
                                      <p:cBhvr>
                                        <p:cTn id="43"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4">
                                            <p:txEl>
                                              <p:pRg st="9" end="9"/>
                                            </p:txEl>
                                          </p:spTgt>
                                        </p:tgtEl>
                                        <p:attrNameLst>
                                          <p:attrName>style.visibility</p:attrName>
                                        </p:attrNameLst>
                                      </p:cBhvr>
                                      <p:to>
                                        <p:strVal val="visible"/>
                                      </p:to>
                                    </p:set>
                                    <p:animEffect transition="in" filter="fade">
                                      <p:cBhvr>
                                        <p:cTn id="49" dur="1000"/>
                                        <p:tgtEl>
                                          <p:spTgt spid="4">
                                            <p:txEl>
                                              <p:pRg st="9" end="9"/>
                                            </p:txEl>
                                          </p:spTgt>
                                        </p:tgtEl>
                                      </p:cBhvr>
                                    </p:animEffect>
                                    <p:anim calcmode="lin" valueType="num">
                                      <p:cBhvr>
                                        <p:cTn id="50"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4">
                                            <p:txEl>
                                              <p:pRg st="10" end="10"/>
                                            </p:txEl>
                                          </p:spTgt>
                                        </p:tgtEl>
                                        <p:attrNameLst>
                                          <p:attrName>style.visibility</p:attrName>
                                        </p:attrNameLst>
                                      </p:cBhvr>
                                      <p:to>
                                        <p:strVal val="visible"/>
                                      </p:to>
                                    </p:set>
                                    <p:animEffect transition="in" filter="fade">
                                      <p:cBhvr>
                                        <p:cTn id="56" dur="1000"/>
                                        <p:tgtEl>
                                          <p:spTgt spid="4">
                                            <p:txEl>
                                              <p:pRg st="10" end="10"/>
                                            </p:txEl>
                                          </p:spTgt>
                                        </p:tgtEl>
                                      </p:cBhvr>
                                    </p:animEffect>
                                    <p:anim calcmode="lin" valueType="num">
                                      <p:cBhvr>
                                        <p:cTn id="57"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4">
                                            <p:txEl>
                                              <p:pRg st="11" end="11"/>
                                            </p:txEl>
                                          </p:spTgt>
                                        </p:tgtEl>
                                        <p:attrNameLst>
                                          <p:attrName>style.visibility</p:attrName>
                                        </p:attrNameLst>
                                      </p:cBhvr>
                                      <p:to>
                                        <p:strVal val="visible"/>
                                      </p:to>
                                    </p:set>
                                    <p:animEffect transition="in" filter="fade">
                                      <p:cBhvr>
                                        <p:cTn id="63" dur="1000"/>
                                        <p:tgtEl>
                                          <p:spTgt spid="4">
                                            <p:txEl>
                                              <p:pRg st="11" end="11"/>
                                            </p:txEl>
                                          </p:spTgt>
                                        </p:tgtEl>
                                      </p:cBhvr>
                                    </p:animEffect>
                                    <p:anim calcmode="lin" valueType="num">
                                      <p:cBhvr>
                                        <p:cTn id="64"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65"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4">
                                            <p:txEl>
                                              <p:pRg st="12" end="12"/>
                                            </p:txEl>
                                          </p:spTgt>
                                        </p:tgtEl>
                                        <p:attrNameLst>
                                          <p:attrName>style.visibility</p:attrName>
                                        </p:attrNameLst>
                                      </p:cBhvr>
                                      <p:to>
                                        <p:strVal val="visible"/>
                                      </p:to>
                                    </p:set>
                                    <p:animEffect transition="in" filter="fade">
                                      <p:cBhvr>
                                        <p:cTn id="70" dur="1000"/>
                                        <p:tgtEl>
                                          <p:spTgt spid="4">
                                            <p:txEl>
                                              <p:pRg st="12" end="12"/>
                                            </p:txEl>
                                          </p:spTgt>
                                        </p:tgtEl>
                                      </p:cBhvr>
                                    </p:animEffect>
                                    <p:anim calcmode="lin" valueType="num">
                                      <p:cBhvr>
                                        <p:cTn id="71" dur="1000" fill="hold"/>
                                        <p:tgtEl>
                                          <p:spTgt spid="4">
                                            <p:txEl>
                                              <p:pRg st="12" end="12"/>
                                            </p:txEl>
                                          </p:spTgt>
                                        </p:tgtEl>
                                        <p:attrNameLst>
                                          <p:attrName>ppt_x</p:attrName>
                                        </p:attrNameLst>
                                      </p:cBhvr>
                                      <p:tavLst>
                                        <p:tav tm="0">
                                          <p:val>
                                            <p:strVal val="#ppt_x"/>
                                          </p:val>
                                        </p:tav>
                                        <p:tav tm="100000">
                                          <p:val>
                                            <p:strVal val="#ppt_x"/>
                                          </p:val>
                                        </p:tav>
                                      </p:tavLst>
                                    </p:anim>
                                    <p:anim calcmode="lin" valueType="num">
                                      <p:cBhvr>
                                        <p:cTn id="72" dur="1000" fill="hold"/>
                                        <p:tgtEl>
                                          <p:spTgt spid="4">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4">
                                            <p:txEl>
                                              <p:pRg st="13" end="13"/>
                                            </p:txEl>
                                          </p:spTgt>
                                        </p:tgtEl>
                                        <p:attrNameLst>
                                          <p:attrName>style.visibility</p:attrName>
                                        </p:attrNameLst>
                                      </p:cBhvr>
                                      <p:to>
                                        <p:strVal val="visible"/>
                                      </p:to>
                                    </p:set>
                                    <p:animEffect transition="in" filter="fade">
                                      <p:cBhvr>
                                        <p:cTn id="77" dur="1000"/>
                                        <p:tgtEl>
                                          <p:spTgt spid="4">
                                            <p:txEl>
                                              <p:pRg st="13" end="13"/>
                                            </p:txEl>
                                          </p:spTgt>
                                        </p:tgtEl>
                                      </p:cBhvr>
                                    </p:animEffect>
                                    <p:anim calcmode="lin" valueType="num">
                                      <p:cBhvr>
                                        <p:cTn id="78" dur="1000" fill="hold"/>
                                        <p:tgtEl>
                                          <p:spTgt spid="4">
                                            <p:txEl>
                                              <p:pRg st="13" end="13"/>
                                            </p:txEl>
                                          </p:spTgt>
                                        </p:tgtEl>
                                        <p:attrNameLst>
                                          <p:attrName>ppt_x</p:attrName>
                                        </p:attrNameLst>
                                      </p:cBhvr>
                                      <p:tavLst>
                                        <p:tav tm="0">
                                          <p:val>
                                            <p:strVal val="#ppt_x"/>
                                          </p:val>
                                        </p:tav>
                                        <p:tav tm="100000">
                                          <p:val>
                                            <p:strVal val="#ppt_x"/>
                                          </p:val>
                                        </p:tav>
                                      </p:tavLst>
                                    </p:anim>
                                    <p:anim calcmode="lin" valueType="num">
                                      <p:cBhvr>
                                        <p:cTn id="79" dur="1000" fill="hold"/>
                                        <p:tgtEl>
                                          <p:spTgt spid="4">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1992326"/>
            <a:ext cx="7848600" cy="2406813"/>
          </a:xfrm>
          <a:prstGeom prst="rect">
            <a:avLst/>
          </a:prstGeom>
        </p:spPr>
        <p:txBody>
          <a:bodyPr wrap="square">
            <a:spAutoFit/>
          </a:bodyPr>
          <a:lstStyle/>
          <a:p>
            <a:pPr marL="514350" indent="-514350" eaLnBrk="1" hangingPunct="1">
              <a:lnSpc>
                <a:spcPct val="80000"/>
              </a:lnSpc>
              <a:buFont typeface="+mj-lt"/>
              <a:buAutoNum type="romanUcPeriod" startAt="4"/>
            </a:pPr>
            <a:r>
              <a:rPr lang="en-US" sz="2200" b="1" dirty="0" smtClean="0">
                <a:latin typeface="+mn-lt"/>
              </a:rPr>
              <a:t>BACK IN THE MAINSTREAM, FULFILLING ITS MANDATE</a:t>
            </a:r>
          </a:p>
          <a:p>
            <a:pPr marL="914400" lvl="1" indent="-457200">
              <a:lnSpc>
                <a:spcPct val="80000"/>
              </a:lnSpc>
              <a:buFont typeface="+mj-lt"/>
              <a:buAutoNum type="arabicPeriod"/>
            </a:pPr>
            <a:endParaRPr lang="en-US" sz="2200" b="1" dirty="0" smtClean="0">
              <a:solidFill>
                <a:srgbClr val="008000"/>
              </a:solidFill>
              <a:latin typeface="+mn-lt"/>
            </a:endParaRPr>
          </a:p>
          <a:p>
            <a:pPr marL="914400" lvl="1" indent="-457200">
              <a:lnSpc>
                <a:spcPct val="80000"/>
              </a:lnSpc>
              <a:buFont typeface="+mj-lt"/>
              <a:buAutoNum type="arabicPeriod"/>
            </a:pPr>
            <a:r>
              <a:rPr lang="en-US" sz="2200" b="1" dirty="0" smtClean="0">
                <a:solidFill>
                  <a:srgbClr val="008000"/>
                </a:solidFill>
                <a:latin typeface="+mn-lt"/>
              </a:rPr>
              <a:t>Result: After 1 year</a:t>
            </a:r>
          </a:p>
          <a:p>
            <a:pPr lvl="3">
              <a:lnSpc>
                <a:spcPct val="80000"/>
              </a:lnSpc>
            </a:pPr>
            <a:endParaRPr lang="en-US" sz="2000" dirty="0" smtClean="0">
              <a:latin typeface="+mn-lt"/>
            </a:endParaRPr>
          </a:p>
          <a:p>
            <a:pPr lvl="2">
              <a:lnSpc>
                <a:spcPct val="80000"/>
              </a:lnSpc>
            </a:pPr>
            <a:r>
              <a:rPr lang="en-US" sz="2000" dirty="0" smtClean="0">
                <a:latin typeface="+mn-lt"/>
              </a:rPr>
              <a:t>1.c. </a:t>
            </a:r>
            <a:r>
              <a:rPr lang="en-US" sz="2000" dirty="0" smtClean="0">
                <a:latin typeface="+mn-lt"/>
              </a:rPr>
              <a:t>Healthier financial condition</a:t>
            </a:r>
          </a:p>
          <a:p>
            <a:pPr lvl="3">
              <a:lnSpc>
                <a:spcPct val="80000"/>
              </a:lnSpc>
            </a:pPr>
            <a:r>
              <a:rPr lang="en-US" sz="2000" dirty="0" smtClean="0">
                <a:latin typeface="+mn-lt"/>
              </a:rPr>
              <a:t>284% increase in Profitability</a:t>
            </a:r>
            <a:endParaRPr lang="en-US" sz="2000" dirty="0" smtClean="0">
              <a:latin typeface="+mn-lt"/>
            </a:endParaRPr>
          </a:p>
          <a:p>
            <a:pPr lvl="2">
              <a:lnSpc>
                <a:spcPct val="80000"/>
              </a:lnSpc>
            </a:pPr>
            <a:r>
              <a:rPr lang="en-US" sz="2000" dirty="0">
                <a:latin typeface="+mn-lt"/>
              </a:rPr>
              <a:t> </a:t>
            </a:r>
            <a:r>
              <a:rPr lang="en-US" sz="2000" dirty="0" smtClean="0">
                <a:latin typeface="+mn-lt"/>
              </a:rPr>
              <a:t>      </a:t>
            </a:r>
            <a:endParaRPr lang="en-US" sz="2000" dirty="0" smtClean="0">
              <a:solidFill>
                <a:srgbClr val="FF0000"/>
              </a:solidFill>
              <a:latin typeface="+mn-lt"/>
            </a:endParaRPr>
          </a:p>
          <a:p>
            <a:pPr lvl="2">
              <a:lnSpc>
                <a:spcPct val="80000"/>
              </a:lnSpc>
            </a:pPr>
            <a:endParaRPr lang="en-US" sz="2000" dirty="0" smtClean="0">
              <a:solidFill>
                <a:srgbClr val="FF0000"/>
              </a:solidFill>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891194202"/>
              </p:ext>
            </p:extLst>
          </p:nvPr>
        </p:nvGraphicFramePr>
        <p:xfrm>
          <a:off x="1295400" y="3886200"/>
          <a:ext cx="6858000" cy="2560320"/>
        </p:xfrm>
        <a:graphic>
          <a:graphicData uri="http://schemas.openxmlformats.org/drawingml/2006/table">
            <a:tbl>
              <a:tblPr firstRow="1" bandRow="1">
                <a:tableStyleId>{5C22544A-7EE6-4342-B048-85BDC9FD1C3A}</a:tableStyleId>
              </a:tblPr>
              <a:tblGrid>
                <a:gridCol w="3352799"/>
                <a:gridCol w="3505201"/>
              </a:tblGrid>
              <a:tr h="322217">
                <a:tc>
                  <a:txBody>
                    <a:bodyPr/>
                    <a:lstStyle/>
                    <a:p>
                      <a:pPr algn="ctr"/>
                      <a:r>
                        <a:rPr lang="en-US" dirty="0" smtClean="0"/>
                        <a:t>ITEMS</a:t>
                      </a:r>
                      <a:endParaRPr lang="en-US" dirty="0"/>
                    </a:p>
                  </a:txBody>
                  <a:tcPr/>
                </a:tc>
                <a:tc>
                  <a:txBody>
                    <a:bodyPr/>
                    <a:lstStyle/>
                    <a:p>
                      <a:pPr algn="ctr"/>
                      <a:r>
                        <a:rPr lang="en-US" dirty="0" smtClean="0"/>
                        <a:t>% OF INCREASE</a:t>
                      </a:r>
                      <a:r>
                        <a:rPr lang="en-US" baseline="0" dirty="0" smtClean="0"/>
                        <a:t> (DECREASE)</a:t>
                      </a:r>
                      <a:endParaRPr lang="en-US" dirty="0"/>
                    </a:p>
                  </a:txBody>
                  <a:tcPr/>
                </a:tc>
              </a:tr>
              <a:tr h="322217">
                <a:tc>
                  <a:txBody>
                    <a:bodyPr/>
                    <a:lstStyle/>
                    <a:p>
                      <a:r>
                        <a:rPr lang="en-US" dirty="0" smtClean="0"/>
                        <a:t>IN TERMS OF AMOUNT</a:t>
                      </a:r>
                      <a:endParaRPr lang="en-US" dirty="0"/>
                    </a:p>
                  </a:txBody>
                  <a:tcPr/>
                </a:tc>
                <a:tc>
                  <a:txBody>
                    <a:bodyPr/>
                    <a:lstStyle/>
                    <a:p>
                      <a:pPr algn="ctr"/>
                      <a:endParaRPr lang="en-US" dirty="0"/>
                    </a:p>
                  </a:txBody>
                  <a:tcPr/>
                </a:tc>
              </a:tr>
              <a:tr h="322217">
                <a:tc>
                  <a:txBody>
                    <a:bodyPr/>
                    <a:lstStyle/>
                    <a:p>
                      <a:r>
                        <a:rPr lang="en-US" dirty="0" smtClean="0"/>
                        <a:t>     LOANS</a:t>
                      </a:r>
                      <a:endParaRPr lang="en-US" dirty="0"/>
                    </a:p>
                  </a:txBody>
                  <a:tcPr/>
                </a:tc>
                <a:tc>
                  <a:txBody>
                    <a:bodyPr/>
                    <a:lstStyle/>
                    <a:p>
                      <a:pPr algn="ctr"/>
                      <a:r>
                        <a:rPr lang="en-US" dirty="0" smtClean="0"/>
                        <a:t>20%</a:t>
                      </a:r>
                      <a:endParaRPr lang="en-US" dirty="0"/>
                    </a:p>
                  </a:txBody>
                  <a:tcPr/>
                </a:tc>
              </a:tr>
              <a:tr h="322217">
                <a:tc>
                  <a:txBody>
                    <a:bodyPr/>
                    <a:lstStyle/>
                    <a:p>
                      <a:r>
                        <a:rPr lang="en-US" dirty="0" smtClean="0"/>
                        <a:t>     DEPOSIT</a:t>
                      </a:r>
                      <a:endParaRPr lang="en-US" dirty="0"/>
                    </a:p>
                  </a:txBody>
                  <a:tcPr/>
                </a:tc>
                <a:tc>
                  <a:txBody>
                    <a:bodyPr/>
                    <a:lstStyle/>
                    <a:p>
                      <a:pPr algn="ctr"/>
                      <a:r>
                        <a:rPr lang="en-US" dirty="0" smtClean="0"/>
                        <a:t>94%</a:t>
                      </a:r>
                      <a:endParaRPr lang="en-US" dirty="0"/>
                    </a:p>
                  </a:txBody>
                  <a:tcPr/>
                </a:tc>
              </a:tr>
              <a:tr h="322217">
                <a:tc>
                  <a:txBody>
                    <a:bodyPr/>
                    <a:lstStyle/>
                    <a:p>
                      <a:r>
                        <a:rPr lang="en-US" dirty="0" smtClean="0"/>
                        <a:t>IN TERMS OF CLIENT</a:t>
                      </a:r>
                      <a:r>
                        <a:rPr lang="en-US" baseline="0" dirty="0" smtClean="0"/>
                        <a:t> BASE</a:t>
                      </a:r>
                      <a:endParaRPr lang="en-US" dirty="0"/>
                    </a:p>
                  </a:txBody>
                  <a:tcPr/>
                </a:tc>
                <a:tc>
                  <a:txBody>
                    <a:bodyPr/>
                    <a:lstStyle/>
                    <a:p>
                      <a:pPr algn="ctr"/>
                      <a:endParaRPr lang="en-US" dirty="0"/>
                    </a:p>
                  </a:txBody>
                  <a:tcPr/>
                </a:tc>
              </a:tr>
              <a:tr h="322217">
                <a:tc>
                  <a:txBody>
                    <a:bodyPr/>
                    <a:lstStyle/>
                    <a:p>
                      <a:r>
                        <a:rPr lang="en-US" dirty="0" smtClean="0"/>
                        <a:t>     LOANS</a:t>
                      </a:r>
                      <a:endParaRPr lang="en-US" dirty="0"/>
                    </a:p>
                  </a:txBody>
                  <a:tcPr/>
                </a:tc>
                <a:tc>
                  <a:txBody>
                    <a:bodyPr/>
                    <a:lstStyle/>
                    <a:p>
                      <a:pPr algn="ctr"/>
                      <a:r>
                        <a:rPr lang="en-US" dirty="0" smtClean="0">
                          <a:solidFill>
                            <a:srgbClr val="FF0000"/>
                          </a:solidFill>
                        </a:rPr>
                        <a:t>-17%</a:t>
                      </a:r>
                      <a:endParaRPr lang="en-US" dirty="0">
                        <a:solidFill>
                          <a:srgbClr val="FF0000"/>
                        </a:solidFill>
                      </a:endParaRPr>
                    </a:p>
                  </a:txBody>
                  <a:tcPr/>
                </a:tc>
              </a:tr>
              <a:tr h="322217">
                <a:tc>
                  <a:txBody>
                    <a:bodyPr/>
                    <a:lstStyle/>
                    <a:p>
                      <a:r>
                        <a:rPr lang="en-US" dirty="0" smtClean="0"/>
                        <a:t>     DEPOSIT</a:t>
                      </a:r>
                      <a:endParaRPr lang="en-US" dirty="0"/>
                    </a:p>
                  </a:txBody>
                  <a:tcPr/>
                </a:tc>
                <a:tc>
                  <a:txBody>
                    <a:bodyPr/>
                    <a:lstStyle/>
                    <a:p>
                      <a:pPr algn="ctr"/>
                      <a:r>
                        <a:rPr lang="en-US" dirty="0" smtClean="0"/>
                        <a:t>37%</a:t>
                      </a:r>
                      <a:endParaRPr lang="en-US" dirty="0"/>
                    </a:p>
                  </a:txBody>
                  <a:tcPr/>
                </a:tc>
              </a:tr>
            </a:tbl>
          </a:graphicData>
        </a:graphic>
      </p:graphicFrame>
      <p:pic>
        <p:nvPicPr>
          <p:cNvPr id="7"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3213103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fade">
                                      <p:cBhvr>
                                        <p:cTn id="7" dur="1000"/>
                                        <p:tgtEl>
                                          <p:spTgt spid="4">
                                            <p:txEl>
                                              <p:pRg st="4" end="4"/>
                                            </p:txEl>
                                          </p:spTgt>
                                        </p:tgtEl>
                                      </p:cBhvr>
                                    </p:animEffect>
                                    <p:anim calcmode="lin" valueType="num">
                                      <p:cBhvr>
                                        <p:cTn id="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5" end="5"/>
                                            </p:txEl>
                                          </p:spTgt>
                                        </p:tgtEl>
                                        <p:attrNameLst>
                                          <p:attrName>style.visibility</p:attrName>
                                        </p:attrNameLst>
                                      </p:cBhvr>
                                      <p:to>
                                        <p:strVal val="visible"/>
                                      </p:to>
                                    </p:set>
                                    <p:animEffect transition="in" filter="fade">
                                      <p:cBhvr>
                                        <p:cTn id="14" dur="1000"/>
                                        <p:tgtEl>
                                          <p:spTgt spid="4">
                                            <p:txEl>
                                              <p:pRg st="5" end="5"/>
                                            </p:txEl>
                                          </p:spTgt>
                                        </p:tgtEl>
                                      </p:cBhvr>
                                    </p:animEffect>
                                    <p:anim calcmode="lin" valueType="num">
                                      <p:cBhvr>
                                        <p:cTn id="15"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animEffect transition="in" filter="barn(inVertical)">
                                      <p:cBhvr>
                                        <p:cTn id="21" dur="500"/>
                                        <p:tgtEl>
                                          <p:spTgt spid="4">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1000"/>
                                        <p:tgtEl>
                                          <p:spTgt spid="3"/>
                                        </p:tgtEl>
                                      </p:cBhvr>
                                    </p:animEffect>
                                    <p:anim calcmode="lin" valueType="num">
                                      <p:cBhvr>
                                        <p:cTn id="27" dur="1000" fill="hold"/>
                                        <p:tgtEl>
                                          <p:spTgt spid="3"/>
                                        </p:tgtEl>
                                        <p:attrNameLst>
                                          <p:attrName>ppt_x</p:attrName>
                                        </p:attrNameLst>
                                      </p:cBhvr>
                                      <p:tavLst>
                                        <p:tav tm="0">
                                          <p:val>
                                            <p:strVal val="#ppt_x"/>
                                          </p:val>
                                        </p:tav>
                                        <p:tav tm="100000">
                                          <p:val>
                                            <p:strVal val="#ppt_x"/>
                                          </p:val>
                                        </p:tav>
                                      </p:tavLst>
                                    </p:anim>
                                    <p:anim calcmode="lin" valueType="num">
                                      <p:cBhvr>
                                        <p:cTn id="2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1992326"/>
            <a:ext cx="7848600" cy="4425827"/>
          </a:xfrm>
          <a:prstGeom prst="rect">
            <a:avLst/>
          </a:prstGeom>
        </p:spPr>
        <p:txBody>
          <a:bodyPr wrap="square">
            <a:spAutoFit/>
          </a:bodyPr>
          <a:lstStyle/>
          <a:p>
            <a:pPr marL="514350" indent="-514350" eaLnBrk="1" hangingPunct="1">
              <a:lnSpc>
                <a:spcPct val="80000"/>
              </a:lnSpc>
              <a:buFont typeface="+mj-lt"/>
              <a:buAutoNum type="romanUcPeriod" startAt="4"/>
            </a:pPr>
            <a:r>
              <a:rPr lang="en-US" sz="2200" b="1" dirty="0" smtClean="0">
                <a:latin typeface="+mn-lt"/>
              </a:rPr>
              <a:t>BACK IN THE MAINSTREAM, FULFILLING ITS MANDATE</a:t>
            </a:r>
          </a:p>
          <a:p>
            <a:pPr lvl="1">
              <a:lnSpc>
                <a:spcPct val="80000"/>
              </a:lnSpc>
            </a:pPr>
            <a:endParaRPr lang="en-US" sz="2200" dirty="0" smtClean="0">
              <a:latin typeface="+mn-lt"/>
            </a:endParaRPr>
          </a:p>
          <a:p>
            <a:pPr lvl="1">
              <a:lnSpc>
                <a:spcPct val="80000"/>
              </a:lnSpc>
            </a:pPr>
            <a:endParaRPr lang="en-US" sz="2200" dirty="0" smtClean="0">
              <a:latin typeface="+mn-lt"/>
            </a:endParaRPr>
          </a:p>
          <a:p>
            <a:pPr marL="914400" lvl="1" indent="-457200">
              <a:lnSpc>
                <a:spcPct val="80000"/>
              </a:lnSpc>
              <a:buFont typeface="+mj-lt"/>
              <a:buAutoNum type="arabicPeriod" startAt="2"/>
            </a:pPr>
            <a:endParaRPr lang="en-US" sz="2200" dirty="0" smtClean="0"/>
          </a:p>
          <a:p>
            <a:pPr marL="914400" lvl="1" indent="-457200">
              <a:lnSpc>
                <a:spcPct val="80000"/>
              </a:lnSpc>
              <a:buFont typeface="+mj-lt"/>
              <a:buAutoNum type="arabicPeriod" startAt="2"/>
            </a:pPr>
            <a:r>
              <a:rPr lang="en-US" sz="2200" b="1" dirty="0" smtClean="0">
                <a:solidFill>
                  <a:srgbClr val="008000"/>
                </a:solidFill>
                <a:latin typeface="Arial" panose="020B0604020202020204" pitchFamily="34" charset="0"/>
                <a:cs typeface="Arial" panose="020B0604020202020204" pitchFamily="34" charset="0"/>
              </a:rPr>
              <a:t>Results of Latest Supervisory Examination</a:t>
            </a:r>
          </a:p>
          <a:p>
            <a:pPr lvl="1">
              <a:lnSpc>
                <a:spcPct val="80000"/>
              </a:lnSpc>
            </a:pPr>
            <a:endParaRPr lang="en-US" sz="2200" dirty="0"/>
          </a:p>
          <a:p>
            <a:pPr lvl="2">
              <a:lnSpc>
                <a:spcPct val="80000"/>
              </a:lnSpc>
            </a:pPr>
            <a:r>
              <a:rPr lang="en-US" sz="2200" dirty="0" smtClean="0"/>
              <a:t>Lifted </a:t>
            </a:r>
            <a:r>
              <a:rPr lang="en-US" sz="2200" dirty="0"/>
              <a:t>out from PCA status; healthy for </a:t>
            </a:r>
            <a:r>
              <a:rPr lang="en-US" sz="2200" dirty="0" smtClean="0"/>
              <a:t>consolidation</a:t>
            </a:r>
          </a:p>
          <a:p>
            <a:pPr lvl="1">
              <a:lnSpc>
                <a:spcPct val="80000"/>
              </a:lnSpc>
            </a:pPr>
            <a:endParaRPr lang="en-US" sz="2200" dirty="0"/>
          </a:p>
          <a:p>
            <a:pPr lvl="2">
              <a:lnSpc>
                <a:spcPct val="80000"/>
              </a:lnSpc>
            </a:pPr>
            <a:r>
              <a:rPr lang="en-US" sz="2200" dirty="0" smtClean="0"/>
              <a:t>The </a:t>
            </a:r>
            <a:r>
              <a:rPr lang="en-US" sz="2200" dirty="0" smtClean="0"/>
              <a:t>RB </a:t>
            </a:r>
            <a:r>
              <a:rPr lang="en-US" sz="2200" dirty="0" smtClean="0"/>
              <a:t>emerged from </a:t>
            </a:r>
            <a:r>
              <a:rPr lang="en-US" sz="2200" dirty="0" smtClean="0"/>
              <a:t>a CAMELS 1 rating to a 3 in </a:t>
            </a:r>
            <a:r>
              <a:rPr lang="en-US" sz="2200" dirty="0" smtClean="0"/>
              <a:t>6 months </a:t>
            </a:r>
            <a:r>
              <a:rPr lang="en-US" sz="2200" dirty="0" smtClean="0"/>
              <a:t>(per latest GE January 2013). Once consolidated, the to-be absorbed RB will actually contribute to the acquiring bank’s healthy position.</a:t>
            </a:r>
          </a:p>
          <a:p>
            <a:pPr lvl="1">
              <a:lnSpc>
                <a:spcPct val="80000"/>
              </a:lnSpc>
            </a:pPr>
            <a:endParaRPr lang="en-US" sz="2200" dirty="0" smtClean="0"/>
          </a:p>
          <a:p>
            <a:pPr marL="609600" indent="-609600" eaLnBrk="1" hangingPunct="1">
              <a:lnSpc>
                <a:spcPct val="80000"/>
              </a:lnSpc>
              <a:buNone/>
            </a:pPr>
            <a:endParaRPr lang="en-US" sz="2200" b="1" dirty="0" smtClean="0">
              <a:latin typeface="+mn-lt"/>
            </a:endParaRPr>
          </a:p>
          <a:p>
            <a:pPr marL="609600" indent="-609600" eaLnBrk="1" hangingPunct="1">
              <a:lnSpc>
                <a:spcPct val="80000"/>
              </a:lnSpc>
              <a:buNone/>
            </a:pPr>
            <a:r>
              <a:rPr lang="en-US" sz="2200" dirty="0">
                <a:latin typeface="+mn-lt"/>
              </a:rPr>
              <a:t>	</a:t>
            </a:r>
          </a:p>
        </p:txBody>
      </p:sp>
      <p:sp>
        <p:nvSpPr>
          <p:cNvPr id="5" name="Rectangle 4"/>
          <p:cNvSpPr/>
          <p:nvPr/>
        </p:nvSpPr>
        <p:spPr>
          <a:xfrm>
            <a:off x="381000" y="3048000"/>
            <a:ext cx="7467600" cy="560153"/>
          </a:xfrm>
          <a:prstGeom prst="rect">
            <a:avLst/>
          </a:prstGeom>
        </p:spPr>
        <p:txBody>
          <a:bodyPr wrap="square">
            <a:spAutoFit/>
          </a:bodyPr>
          <a:lstStyle/>
          <a:p>
            <a:pPr marL="609600" indent="-609600" eaLnBrk="1" hangingPunct="1">
              <a:lnSpc>
                <a:spcPct val="80000"/>
              </a:lnSpc>
              <a:buAutoNum type="arabicPeriod" startAt="6"/>
            </a:pPr>
            <a:endParaRPr lang="en-US" sz="2000" b="1" dirty="0" smtClean="0">
              <a:latin typeface="Arial Narrow" pitchFamily="34" charset="0"/>
            </a:endParaRPr>
          </a:p>
          <a:p>
            <a:pPr marL="609600" indent="-609600" eaLnBrk="1" hangingPunct="1">
              <a:lnSpc>
                <a:spcPct val="80000"/>
              </a:lnSpc>
              <a:buNone/>
            </a:pPr>
            <a:endParaRPr lang="en-US" dirty="0">
              <a:latin typeface="Arial Narrow" pitchFamily="34" charset="0"/>
            </a:endParaRPr>
          </a:p>
        </p:txBody>
      </p:sp>
      <p:sp>
        <p:nvSpPr>
          <p:cNvPr id="2" name="TextBox 1"/>
          <p:cNvSpPr txBox="1"/>
          <p:nvPr/>
        </p:nvSpPr>
        <p:spPr>
          <a:xfrm>
            <a:off x="689344" y="1524000"/>
            <a:ext cx="7311656" cy="430887"/>
          </a:xfrm>
          <a:prstGeom prst="rect">
            <a:avLst/>
          </a:prstGeom>
          <a:noFill/>
        </p:spPr>
        <p:txBody>
          <a:bodyPr wrap="square" rtlCol="0">
            <a:spAutoFit/>
          </a:bodyPr>
          <a:lstStyle/>
          <a:p>
            <a:r>
              <a:rPr lang="en-US" sz="2200" b="1" dirty="0" smtClean="0">
                <a:solidFill>
                  <a:srgbClr val="0000FF"/>
                </a:solidFill>
              </a:rPr>
              <a:t>BRINGING BACK TO MAINSTREAM: A CASE STUDY OF </a:t>
            </a:r>
            <a:r>
              <a:rPr lang="en-US" sz="2200" b="1" dirty="0" err="1" smtClean="0">
                <a:solidFill>
                  <a:srgbClr val="0000FF"/>
                </a:solidFill>
              </a:rPr>
              <a:t>RBx</a:t>
            </a:r>
            <a:endParaRPr lang="en-US" sz="2200" b="1" dirty="0">
              <a:solidFill>
                <a:srgbClr val="0000FF"/>
              </a:solidFill>
            </a:endParaRPr>
          </a:p>
        </p:txBody>
      </p:sp>
      <p:pic>
        <p:nvPicPr>
          <p:cNvPr id="7"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1125033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fade">
                                      <p:cBhvr>
                                        <p:cTn id="12" dur="1000"/>
                                        <p:tgtEl>
                                          <p:spTgt spid="4">
                                            <p:txEl>
                                              <p:pRg st="4" end="4"/>
                                            </p:txEl>
                                          </p:spTgt>
                                        </p:tgtEl>
                                      </p:cBhvr>
                                    </p:animEffect>
                                    <p:anim calcmode="lin" valueType="num">
                                      <p:cBhvr>
                                        <p:cTn id="13"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animEffect transition="in" filter="fade">
                                      <p:cBhvr>
                                        <p:cTn id="19" dur="1000"/>
                                        <p:tgtEl>
                                          <p:spTgt spid="4">
                                            <p:txEl>
                                              <p:pRg st="6" end="6"/>
                                            </p:txEl>
                                          </p:spTgt>
                                        </p:tgtEl>
                                      </p:cBhvr>
                                    </p:animEffect>
                                    <p:anim calcmode="lin" valueType="num">
                                      <p:cBhvr>
                                        <p:cTn id="20"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8" end="8"/>
                                            </p:txEl>
                                          </p:spTgt>
                                        </p:tgtEl>
                                        <p:attrNameLst>
                                          <p:attrName>style.visibility</p:attrName>
                                        </p:attrNameLst>
                                      </p:cBhvr>
                                      <p:to>
                                        <p:strVal val="visible"/>
                                      </p:to>
                                    </p:set>
                                    <p:animEffect transition="in" filter="fade">
                                      <p:cBhvr>
                                        <p:cTn id="26" dur="1000"/>
                                        <p:tgtEl>
                                          <p:spTgt spid="4">
                                            <p:txEl>
                                              <p:pRg st="8" end="8"/>
                                            </p:txEl>
                                          </p:spTgt>
                                        </p:tgtEl>
                                      </p:cBhvr>
                                    </p:animEffect>
                                    <p:anim calcmode="lin" valueType="num">
                                      <p:cBhvr>
                                        <p:cTn id="27"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1992326"/>
            <a:ext cx="7848600" cy="1988237"/>
          </a:xfrm>
          <a:prstGeom prst="rect">
            <a:avLst/>
          </a:prstGeom>
        </p:spPr>
        <p:txBody>
          <a:bodyPr wrap="square">
            <a:spAutoFit/>
          </a:bodyPr>
          <a:lstStyle/>
          <a:p>
            <a:pPr marL="514350" indent="-514350" eaLnBrk="1" hangingPunct="1">
              <a:lnSpc>
                <a:spcPct val="80000"/>
              </a:lnSpc>
              <a:buFont typeface="+mj-lt"/>
              <a:buAutoNum type="romanUcPeriod" startAt="4"/>
            </a:pPr>
            <a:r>
              <a:rPr lang="en-US" sz="2200" b="1" dirty="0" smtClean="0">
                <a:latin typeface="+mn-lt"/>
              </a:rPr>
              <a:t>BACK IN THE MAINSTREAM, FULFILLING ITS MANDATE</a:t>
            </a:r>
          </a:p>
          <a:p>
            <a:pPr lvl="1">
              <a:lnSpc>
                <a:spcPct val="80000"/>
              </a:lnSpc>
            </a:pPr>
            <a:endParaRPr lang="en-US" sz="2200" dirty="0" smtClean="0">
              <a:latin typeface="+mn-lt"/>
            </a:endParaRPr>
          </a:p>
          <a:p>
            <a:pPr marL="914400" lvl="1" indent="-457200">
              <a:lnSpc>
                <a:spcPct val="80000"/>
              </a:lnSpc>
              <a:buFont typeface="+mj-lt"/>
              <a:buAutoNum type="arabicPeriod" startAt="3"/>
            </a:pPr>
            <a:r>
              <a:rPr lang="en-US" sz="2200" b="1" dirty="0" smtClean="0"/>
              <a:t>Latest Ratios</a:t>
            </a:r>
          </a:p>
          <a:p>
            <a:pPr lvl="1">
              <a:lnSpc>
                <a:spcPct val="80000"/>
              </a:lnSpc>
            </a:pPr>
            <a:endParaRPr lang="en-US" sz="2200" dirty="0"/>
          </a:p>
          <a:p>
            <a:pPr marL="609600" indent="-609600" eaLnBrk="1" hangingPunct="1">
              <a:lnSpc>
                <a:spcPct val="80000"/>
              </a:lnSpc>
              <a:buNone/>
            </a:pPr>
            <a:endParaRPr lang="en-US" sz="2200" b="1" dirty="0" smtClean="0">
              <a:latin typeface="+mn-lt"/>
            </a:endParaRPr>
          </a:p>
          <a:p>
            <a:pPr marL="609600" indent="-609600" eaLnBrk="1" hangingPunct="1">
              <a:lnSpc>
                <a:spcPct val="80000"/>
              </a:lnSpc>
              <a:buNone/>
            </a:pPr>
            <a:r>
              <a:rPr lang="en-US" sz="2200" dirty="0">
                <a:latin typeface="+mn-lt"/>
              </a:rPr>
              <a:t>	</a:t>
            </a:r>
          </a:p>
        </p:txBody>
      </p:sp>
      <p:graphicFrame>
        <p:nvGraphicFramePr>
          <p:cNvPr id="3" name="Table 2"/>
          <p:cNvGraphicFramePr>
            <a:graphicFrameLocks noGrp="1"/>
          </p:cNvGraphicFramePr>
          <p:nvPr>
            <p:extLst>
              <p:ext uri="{D42A27DB-BD31-4B8C-83A1-F6EECF244321}">
                <p14:modId xmlns:p14="http://schemas.microsoft.com/office/powerpoint/2010/main" val="2711825349"/>
              </p:ext>
            </p:extLst>
          </p:nvPr>
        </p:nvGraphicFramePr>
        <p:xfrm>
          <a:off x="1524000" y="3429000"/>
          <a:ext cx="5562600" cy="2971797"/>
        </p:xfrm>
        <a:graphic>
          <a:graphicData uri="http://schemas.openxmlformats.org/drawingml/2006/table">
            <a:tbl>
              <a:tblPr>
                <a:tableStyleId>{5C22544A-7EE6-4342-B048-85BDC9FD1C3A}</a:tableStyleId>
              </a:tblPr>
              <a:tblGrid>
                <a:gridCol w="2590800"/>
                <a:gridCol w="1524000"/>
                <a:gridCol w="1447800"/>
              </a:tblGrid>
              <a:tr h="346518">
                <a:tc>
                  <a:txBody>
                    <a:bodyPr/>
                    <a:lstStyle/>
                    <a:p>
                      <a:pPr algn="ctr" fontAlgn="b"/>
                      <a:r>
                        <a:rPr lang="en-US" sz="1400" u="none" strike="noStrike" dirty="0">
                          <a:effectLst/>
                        </a:rPr>
                        <a:t>KEY RATIOS</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a:effectLst/>
                        </a:rPr>
                        <a:t>JUNE 2012</a:t>
                      </a:r>
                      <a:endParaRPr lang="en-US" sz="1400" b="0" i="0" u="none" strike="noStrike">
                        <a:solidFill>
                          <a:srgbClr val="000000"/>
                        </a:solidFill>
                        <a:effectLst/>
                        <a:latin typeface="Calibri"/>
                      </a:endParaRPr>
                    </a:p>
                  </a:txBody>
                  <a:tcPr marL="9525" marR="9525" marT="9525" marB="0" anchor="b"/>
                </a:tc>
                <a:tc>
                  <a:txBody>
                    <a:bodyPr/>
                    <a:lstStyle/>
                    <a:p>
                      <a:pPr algn="ctr" fontAlgn="b"/>
                      <a:r>
                        <a:rPr lang="en-US" sz="1400" u="none" strike="noStrike">
                          <a:effectLst/>
                        </a:rPr>
                        <a:t>SEPT. 2013</a:t>
                      </a:r>
                      <a:endParaRPr lang="en-US" sz="1400" b="0" i="0" u="none" strike="noStrike">
                        <a:solidFill>
                          <a:srgbClr val="000000"/>
                        </a:solidFill>
                        <a:effectLst/>
                        <a:latin typeface="Calibri"/>
                      </a:endParaRPr>
                    </a:p>
                  </a:txBody>
                  <a:tcPr marL="9525" marR="9525" marT="9525" marB="0" anchor="b"/>
                </a:tc>
              </a:tr>
              <a:tr h="346518">
                <a:tc>
                  <a:txBody>
                    <a:bodyPr/>
                    <a:lstStyle/>
                    <a:p>
                      <a:pPr algn="l" fontAlgn="b"/>
                      <a:r>
                        <a:rPr lang="en-US" sz="1400" u="none" strike="noStrike" dirty="0" smtClean="0">
                          <a:effectLst/>
                        </a:rPr>
                        <a:t> Liquidity </a:t>
                      </a:r>
                      <a:r>
                        <a:rPr lang="en-US" sz="1400" u="none" strike="noStrike" dirty="0">
                          <a:effectLst/>
                        </a:rPr>
                        <a:t>Ratio</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a:effectLst/>
                        </a:rPr>
                        <a:t>50.91%</a:t>
                      </a:r>
                      <a:endParaRPr lang="en-US" sz="1400" b="0" i="0" u="none" strike="noStrike">
                        <a:solidFill>
                          <a:srgbClr val="000000"/>
                        </a:solidFill>
                        <a:effectLst/>
                        <a:latin typeface="Calibri"/>
                      </a:endParaRPr>
                    </a:p>
                  </a:txBody>
                  <a:tcPr marL="9525" marR="9525" marT="9525" marB="0" anchor="b"/>
                </a:tc>
                <a:tc>
                  <a:txBody>
                    <a:bodyPr/>
                    <a:lstStyle/>
                    <a:p>
                      <a:pPr algn="ctr" fontAlgn="b"/>
                      <a:r>
                        <a:rPr lang="en-US" sz="1400" u="none" strike="noStrike">
                          <a:effectLst/>
                        </a:rPr>
                        <a:t>58.55%</a:t>
                      </a:r>
                      <a:endParaRPr lang="en-US" sz="1400" b="0" i="0" u="none" strike="noStrike">
                        <a:solidFill>
                          <a:srgbClr val="000000"/>
                        </a:solidFill>
                        <a:effectLst/>
                        <a:latin typeface="Calibri"/>
                      </a:endParaRPr>
                    </a:p>
                  </a:txBody>
                  <a:tcPr marL="9525" marR="9525" marT="9525" marB="0" anchor="b"/>
                </a:tc>
              </a:tr>
              <a:tr h="546171">
                <a:tc>
                  <a:txBody>
                    <a:bodyPr/>
                    <a:lstStyle/>
                    <a:p>
                      <a:pPr algn="l" fontAlgn="b"/>
                      <a:r>
                        <a:rPr lang="en-US" sz="1400" u="none" strike="noStrike" baseline="0" dirty="0" smtClean="0">
                          <a:effectLst/>
                        </a:rPr>
                        <a:t> </a:t>
                      </a:r>
                      <a:r>
                        <a:rPr lang="en-US" sz="1400" u="none" strike="noStrike" dirty="0" smtClean="0">
                          <a:effectLst/>
                        </a:rPr>
                        <a:t>Liquid </a:t>
                      </a:r>
                      <a:r>
                        <a:rPr lang="en-US" sz="1400" u="none" strike="noStrike" dirty="0">
                          <a:effectLst/>
                        </a:rPr>
                        <a:t>Assets &amp; Investment </a:t>
                      </a:r>
                      <a:r>
                        <a:rPr lang="en-US" sz="1400" u="none" strike="noStrike" dirty="0" smtClean="0">
                          <a:effectLst/>
                        </a:rPr>
                        <a:t>   </a:t>
                      </a:r>
                    </a:p>
                    <a:p>
                      <a:pPr algn="l" fontAlgn="b"/>
                      <a:r>
                        <a:rPr lang="en-US" sz="1400" u="none" strike="noStrike" dirty="0" smtClean="0">
                          <a:effectLst/>
                        </a:rPr>
                        <a:t> Ratio</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50.91%</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a:effectLst/>
                        </a:rPr>
                        <a:t>59.42%</a:t>
                      </a:r>
                      <a:endParaRPr lang="en-US" sz="1400" b="0" i="0" u="none" strike="noStrike">
                        <a:solidFill>
                          <a:srgbClr val="000000"/>
                        </a:solidFill>
                        <a:effectLst/>
                        <a:latin typeface="Calibri"/>
                      </a:endParaRPr>
                    </a:p>
                  </a:txBody>
                  <a:tcPr marL="9525" marR="9525" marT="9525" marB="0" anchor="b"/>
                </a:tc>
              </a:tr>
              <a:tr h="346518">
                <a:tc>
                  <a:txBody>
                    <a:bodyPr/>
                    <a:lstStyle/>
                    <a:p>
                      <a:pPr algn="l" fontAlgn="b"/>
                      <a:r>
                        <a:rPr lang="en-US" sz="1400" u="none" strike="noStrike" dirty="0" smtClean="0">
                          <a:effectLst/>
                        </a:rPr>
                        <a:t> Past </a:t>
                      </a:r>
                      <a:r>
                        <a:rPr lang="en-US" sz="1400" u="none" strike="noStrike" dirty="0">
                          <a:effectLst/>
                        </a:rPr>
                        <a:t>Due and ITL</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37.60%</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solidFill>
                            <a:srgbClr val="FF0000"/>
                          </a:solidFill>
                          <a:effectLst/>
                        </a:rPr>
                        <a:t>15.93%</a:t>
                      </a:r>
                      <a:endParaRPr lang="en-US" sz="1400" b="0" i="0" u="none" strike="noStrike" dirty="0">
                        <a:solidFill>
                          <a:srgbClr val="FF0000"/>
                        </a:solidFill>
                        <a:effectLst/>
                        <a:latin typeface="Calibri"/>
                      </a:endParaRPr>
                    </a:p>
                  </a:txBody>
                  <a:tcPr marL="9525" marR="9525" marT="9525" marB="0" anchor="b"/>
                </a:tc>
              </a:tr>
              <a:tr h="346518">
                <a:tc>
                  <a:txBody>
                    <a:bodyPr/>
                    <a:lstStyle/>
                    <a:p>
                      <a:pPr algn="l" fontAlgn="b"/>
                      <a:r>
                        <a:rPr lang="en-US" sz="1400" u="none" strike="noStrike" dirty="0" smtClean="0">
                          <a:effectLst/>
                        </a:rPr>
                        <a:t> RBCAR</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11.26%</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solidFill>
                            <a:schemeClr val="tx1"/>
                          </a:solidFill>
                          <a:effectLst/>
                        </a:rPr>
                        <a:t>18.12%</a:t>
                      </a:r>
                      <a:endParaRPr lang="en-US" sz="1400" b="0" i="0" u="none" strike="noStrike" dirty="0">
                        <a:solidFill>
                          <a:schemeClr val="tx1"/>
                        </a:solidFill>
                        <a:effectLst/>
                        <a:latin typeface="Calibri"/>
                      </a:endParaRPr>
                    </a:p>
                  </a:txBody>
                  <a:tcPr marL="9525" marR="9525" marT="9525" marB="0" anchor="b"/>
                </a:tc>
              </a:tr>
              <a:tr h="346518">
                <a:tc>
                  <a:txBody>
                    <a:bodyPr/>
                    <a:lstStyle/>
                    <a:p>
                      <a:pPr algn="l" fontAlgn="b"/>
                      <a:r>
                        <a:rPr lang="en-US" sz="1400" u="none" strike="noStrike" dirty="0" smtClean="0">
                          <a:effectLst/>
                        </a:rPr>
                        <a:t> NPL </a:t>
                      </a:r>
                      <a:r>
                        <a:rPr lang="en-US" sz="1400" u="none" strike="noStrike" dirty="0">
                          <a:effectLst/>
                        </a:rPr>
                        <a:t>to Total Assets Ratio</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28.83%</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solidFill>
                            <a:schemeClr val="tx1"/>
                          </a:solidFill>
                          <a:effectLst/>
                        </a:rPr>
                        <a:t>7.93%</a:t>
                      </a:r>
                      <a:endParaRPr lang="en-US" sz="1400" b="0" i="0" u="none" strike="noStrike" dirty="0">
                        <a:solidFill>
                          <a:schemeClr val="tx1"/>
                        </a:solidFill>
                        <a:effectLst/>
                        <a:latin typeface="Calibri"/>
                      </a:endParaRPr>
                    </a:p>
                  </a:txBody>
                  <a:tcPr marL="9525" marR="9525" marT="9525" marB="0" anchor="b"/>
                </a:tc>
              </a:tr>
              <a:tr h="346518">
                <a:tc>
                  <a:txBody>
                    <a:bodyPr/>
                    <a:lstStyle/>
                    <a:p>
                      <a:pPr algn="l" fontAlgn="b"/>
                      <a:r>
                        <a:rPr lang="en-US" sz="1400" u="none" strike="noStrike" dirty="0" smtClean="0">
                          <a:effectLst/>
                        </a:rPr>
                        <a:t> ROE</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smtClean="0">
                          <a:effectLst/>
                        </a:rPr>
                        <a:t>-34.33</a:t>
                      </a:r>
                      <a:r>
                        <a:rPr lang="en-US" sz="1400" u="none" strike="noStrike" dirty="0">
                          <a:effectLst/>
                        </a:rPr>
                        <a:t>%</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smtClean="0">
                          <a:solidFill>
                            <a:schemeClr val="tx1"/>
                          </a:solidFill>
                          <a:effectLst/>
                        </a:rPr>
                        <a:t>14.36%</a:t>
                      </a:r>
                      <a:endParaRPr lang="en-US" sz="1400" b="0" i="0" u="none" strike="noStrike" dirty="0">
                        <a:solidFill>
                          <a:schemeClr val="tx1"/>
                        </a:solidFill>
                        <a:effectLst/>
                        <a:latin typeface="Calibri"/>
                      </a:endParaRPr>
                    </a:p>
                  </a:txBody>
                  <a:tcPr marL="9525" marR="9525" marT="9525" marB="0" anchor="b"/>
                </a:tc>
              </a:tr>
              <a:tr h="346518">
                <a:tc>
                  <a:txBody>
                    <a:bodyPr/>
                    <a:lstStyle/>
                    <a:p>
                      <a:pPr algn="l" fontAlgn="b"/>
                      <a:r>
                        <a:rPr lang="en-US" sz="1400" u="none" strike="noStrike" dirty="0" smtClean="0">
                          <a:effectLst/>
                        </a:rPr>
                        <a:t> Loans </a:t>
                      </a:r>
                      <a:r>
                        <a:rPr lang="en-US" sz="1400" u="none" strike="noStrike" dirty="0">
                          <a:effectLst/>
                        </a:rPr>
                        <a:t>to Deposit Ratio</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a:effectLst/>
                        </a:rPr>
                        <a:t>102.11%</a:t>
                      </a:r>
                      <a:endParaRPr lang="en-US" sz="1400" b="0" i="0" u="none" strike="noStrike">
                        <a:solidFill>
                          <a:srgbClr val="000000"/>
                        </a:solidFill>
                        <a:effectLst/>
                        <a:latin typeface="Calibri"/>
                      </a:endParaRPr>
                    </a:p>
                  </a:txBody>
                  <a:tcPr marL="9525" marR="9525" marT="9525" marB="0" anchor="b"/>
                </a:tc>
                <a:tc>
                  <a:txBody>
                    <a:bodyPr/>
                    <a:lstStyle/>
                    <a:p>
                      <a:pPr algn="ctr" fontAlgn="b"/>
                      <a:r>
                        <a:rPr lang="en-US" sz="1400" u="none" strike="noStrike" dirty="0">
                          <a:effectLst/>
                        </a:rPr>
                        <a:t>60.48%</a:t>
                      </a:r>
                      <a:endParaRPr lang="en-US" sz="1400" b="0" i="0" u="none" strike="noStrike" dirty="0">
                        <a:solidFill>
                          <a:srgbClr val="000000"/>
                        </a:solidFill>
                        <a:effectLst/>
                        <a:latin typeface="Calibri"/>
                      </a:endParaRPr>
                    </a:p>
                  </a:txBody>
                  <a:tcPr marL="9525" marR="9525" marT="9525" marB="0" anchor="b"/>
                </a:tc>
              </a:tr>
            </a:tbl>
          </a:graphicData>
        </a:graphic>
      </p:graphicFrame>
      <p:pic>
        <p:nvPicPr>
          <p:cNvPr id="8"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1838003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title"/>
          </p:nvPr>
        </p:nvSpPr>
        <p:spPr>
          <a:xfrm>
            <a:off x="463085" y="381000"/>
            <a:ext cx="8229600" cy="685800"/>
          </a:xfrm>
        </p:spPr>
        <p:txBody>
          <a:bodyPr/>
          <a:lstStyle/>
          <a:p>
            <a:r>
              <a:rPr lang="en-US" sz="2400" dirty="0" smtClean="0">
                <a:solidFill>
                  <a:schemeClr val="bg1"/>
                </a:solidFill>
              </a:rPr>
              <a:t>BREAK </a:t>
            </a:r>
            <a:r>
              <a:rPr lang="en-US" sz="2400" dirty="0">
                <a:solidFill>
                  <a:schemeClr val="bg1"/>
                </a:solidFill>
              </a:rPr>
              <a:t>– OUT  SESSION:</a:t>
            </a:r>
            <a:br>
              <a:rPr lang="en-US" sz="2400" dirty="0">
                <a:solidFill>
                  <a:schemeClr val="bg1"/>
                </a:solidFill>
              </a:rPr>
            </a:br>
            <a:r>
              <a:rPr lang="en-US" sz="2400" dirty="0">
                <a:solidFill>
                  <a:schemeClr val="bg1"/>
                </a:solidFill>
              </a:rPr>
              <a:t>“CHALLENGES FACING RBs”</a:t>
            </a:r>
          </a:p>
        </p:txBody>
      </p:sp>
      <p:sp>
        <p:nvSpPr>
          <p:cNvPr id="2" name="TextBox 1"/>
          <p:cNvSpPr txBox="1"/>
          <p:nvPr/>
        </p:nvSpPr>
        <p:spPr>
          <a:xfrm>
            <a:off x="838200" y="2971800"/>
            <a:ext cx="7311656" cy="1261884"/>
          </a:xfrm>
          <a:prstGeom prst="rect">
            <a:avLst/>
          </a:prstGeom>
          <a:noFill/>
        </p:spPr>
        <p:txBody>
          <a:bodyPr wrap="square" rtlCol="0">
            <a:spAutoFit/>
          </a:bodyPr>
          <a:lstStyle/>
          <a:p>
            <a:pPr algn="ctr"/>
            <a:r>
              <a:rPr lang="en-US" sz="3800" b="1" dirty="0" smtClean="0">
                <a:solidFill>
                  <a:srgbClr val="0000FF"/>
                </a:solidFill>
              </a:rPr>
              <a:t>BRINGING BACK TO MAINSTREAM: A CASE STUDY OF </a:t>
            </a:r>
            <a:r>
              <a:rPr lang="en-US" sz="3800" b="1" dirty="0" err="1" smtClean="0">
                <a:solidFill>
                  <a:srgbClr val="0000FF"/>
                </a:solidFill>
              </a:rPr>
              <a:t>RBx</a:t>
            </a:r>
            <a:endParaRPr lang="en-US" sz="3800" b="1" dirty="0">
              <a:solidFill>
                <a:srgbClr val="0000FF"/>
              </a:solidFill>
            </a:endParaRPr>
          </a:p>
        </p:txBody>
      </p:sp>
      <p:pic>
        <p:nvPicPr>
          <p:cNvPr id="2050"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1992326"/>
            <a:ext cx="7848600" cy="2259080"/>
          </a:xfrm>
          <a:prstGeom prst="rect">
            <a:avLst/>
          </a:prstGeom>
        </p:spPr>
        <p:txBody>
          <a:bodyPr wrap="square">
            <a:spAutoFit/>
          </a:bodyPr>
          <a:lstStyle/>
          <a:p>
            <a:pPr marL="514350" indent="-514350" eaLnBrk="1" hangingPunct="1">
              <a:lnSpc>
                <a:spcPct val="80000"/>
              </a:lnSpc>
              <a:buFont typeface="+mj-lt"/>
              <a:buAutoNum type="romanUcPeriod" startAt="4"/>
            </a:pPr>
            <a:r>
              <a:rPr lang="en-US" sz="2200" b="1" dirty="0" smtClean="0">
                <a:latin typeface="+mn-lt"/>
              </a:rPr>
              <a:t>BACK IN THE MAINSTREAM, FULFILLING ITS MANDATE</a:t>
            </a:r>
          </a:p>
          <a:p>
            <a:pPr lvl="1">
              <a:lnSpc>
                <a:spcPct val="80000"/>
              </a:lnSpc>
            </a:pPr>
            <a:endParaRPr lang="en-US" sz="2200" dirty="0" smtClean="0">
              <a:latin typeface="+mn-lt"/>
            </a:endParaRPr>
          </a:p>
          <a:p>
            <a:pPr marL="914400" lvl="1" indent="-457200">
              <a:lnSpc>
                <a:spcPct val="80000"/>
              </a:lnSpc>
              <a:buFont typeface="+mj-lt"/>
              <a:buAutoNum type="arabicPeriod" startAt="4"/>
            </a:pPr>
            <a:r>
              <a:rPr lang="en-US" sz="2200" dirty="0" smtClean="0"/>
              <a:t>True to its Mandate, </a:t>
            </a:r>
            <a:r>
              <a:rPr lang="en-US" sz="2200" dirty="0" err="1" smtClean="0"/>
              <a:t>RBx</a:t>
            </a:r>
            <a:r>
              <a:rPr lang="en-US" sz="2200" dirty="0" smtClean="0"/>
              <a:t> addresses BSP’s financial inclusion objective</a:t>
            </a:r>
          </a:p>
          <a:p>
            <a:pPr lvl="1">
              <a:lnSpc>
                <a:spcPct val="80000"/>
              </a:lnSpc>
            </a:pPr>
            <a:endParaRPr lang="en-US" sz="2200" dirty="0"/>
          </a:p>
          <a:p>
            <a:pPr marL="609600" indent="-609600" eaLnBrk="1" hangingPunct="1">
              <a:lnSpc>
                <a:spcPct val="80000"/>
              </a:lnSpc>
              <a:buNone/>
            </a:pPr>
            <a:endParaRPr lang="en-US" sz="2200" b="1" dirty="0" smtClean="0">
              <a:latin typeface="+mn-lt"/>
            </a:endParaRPr>
          </a:p>
          <a:p>
            <a:pPr marL="609600" indent="-609600" eaLnBrk="1" hangingPunct="1">
              <a:lnSpc>
                <a:spcPct val="80000"/>
              </a:lnSpc>
              <a:buNone/>
            </a:pPr>
            <a:r>
              <a:rPr lang="en-US" sz="2200" dirty="0">
                <a:latin typeface="+mn-lt"/>
              </a:rPr>
              <a:t>	</a:t>
            </a:r>
          </a:p>
        </p:txBody>
      </p:sp>
      <p:sp>
        <p:nvSpPr>
          <p:cNvPr id="5" name="Rectangle 4"/>
          <p:cNvSpPr/>
          <p:nvPr/>
        </p:nvSpPr>
        <p:spPr>
          <a:xfrm>
            <a:off x="381000" y="3048000"/>
            <a:ext cx="7467600" cy="560153"/>
          </a:xfrm>
          <a:prstGeom prst="rect">
            <a:avLst/>
          </a:prstGeom>
        </p:spPr>
        <p:txBody>
          <a:bodyPr wrap="square">
            <a:spAutoFit/>
          </a:bodyPr>
          <a:lstStyle/>
          <a:p>
            <a:pPr marL="609600" indent="-609600" eaLnBrk="1" hangingPunct="1">
              <a:lnSpc>
                <a:spcPct val="80000"/>
              </a:lnSpc>
              <a:buAutoNum type="arabicPeriod" startAt="6"/>
            </a:pPr>
            <a:endParaRPr lang="en-US" sz="2000" b="1" dirty="0" smtClean="0">
              <a:latin typeface="Arial Narrow" pitchFamily="34" charset="0"/>
            </a:endParaRPr>
          </a:p>
          <a:p>
            <a:pPr marL="609600" indent="-609600" eaLnBrk="1" hangingPunct="1">
              <a:lnSpc>
                <a:spcPct val="80000"/>
              </a:lnSpc>
              <a:buNone/>
            </a:pPr>
            <a:endParaRPr lang="en-US" dirty="0">
              <a:latin typeface="Arial Narrow" pitchFamily="34" charset="0"/>
            </a:endParaRPr>
          </a:p>
        </p:txBody>
      </p:sp>
      <p:pic>
        <p:nvPicPr>
          <p:cNvPr id="7"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2273151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2342978"/>
            <a:ext cx="7848600" cy="723275"/>
          </a:xfrm>
          <a:prstGeom prst="rect">
            <a:avLst/>
          </a:prstGeom>
        </p:spPr>
        <p:txBody>
          <a:bodyPr wrap="square">
            <a:spAutoFit/>
          </a:bodyPr>
          <a:lstStyle/>
          <a:p>
            <a:pPr algn="ctr" eaLnBrk="1" hangingPunct="1">
              <a:lnSpc>
                <a:spcPct val="80000"/>
              </a:lnSpc>
            </a:pPr>
            <a:r>
              <a:rPr lang="en-US" sz="5000" b="1" dirty="0" smtClean="0">
                <a:solidFill>
                  <a:srgbClr val="0000FF"/>
                </a:solidFill>
                <a:latin typeface="+mn-lt"/>
              </a:rPr>
              <a:t>Thank you</a:t>
            </a:r>
            <a:endParaRPr lang="en-US" sz="5000" dirty="0">
              <a:solidFill>
                <a:srgbClr val="0000FF"/>
              </a:solidFill>
              <a:latin typeface="+mn-lt"/>
            </a:endParaRPr>
          </a:p>
        </p:txBody>
      </p:sp>
      <p:sp>
        <p:nvSpPr>
          <p:cNvPr id="5" name="Rectangle 4"/>
          <p:cNvSpPr/>
          <p:nvPr/>
        </p:nvSpPr>
        <p:spPr>
          <a:xfrm>
            <a:off x="381000" y="3048000"/>
            <a:ext cx="7467600" cy="560153"/>
          </a:xfrm>
          <a:prstGeom prst="rect">
            <a:avLst/>
          </a:prstGeom>
        </p:spPr>
        <p:txBody>
          <a:bodyPr wrap="square">
            <a:spAutoFit/>
          </a:bodyPr>
          <a:lstStyle/>
          <a:p>
            <a:pPr marL="609600" indent="-609600" eaLnBrk="1" hangingPunct="1">
              <a:lnSpc>
                <a:spcPct val="80000"/>
              </a:lnSpc>
              <a:buAutoNum type="arabicPeriod" startAt="6"/>
            </a:pPr>
            <a:endParaRPr lang="en-US" sz="2000" b="1" dirty="0" smtClean="0">
              <a:latin typeface="Arial Narrow" pitchFamily="34" charset="0"/>
            </a:endParaRPr>
          </a:p>
          <a:p>
            <a:pPr marL="609600" indent="-609600" eaLnBrk="1" hangingPunct="1">
              <a:lnSpc>
                <a:spcPct val="80000"/>
              </a:lnSpc>
              <a:buNone/>
            </a:pPr>
            <a:endParaRPr lang="en-US" dirty="0">
              <a:latin typeface="Arial Narrow" pitchFamily="34" charset="0"/>
            </a:endParaRPr>
          </a:p>
        </p:txBody>
      </p:sp>
      <p:sp>
        <p:nvSpPr>
          <p:cNvPr id="6" name="TextBox 5"/>
          <p:cNvSpPr txBox="1"/>
          <p:nvPr/>
        </p:nvSpPr>
        <p:spPr>
          <a:xfrm>
            <a:off x="1206690" y="4191000"/>
            <a:ext cx="6629400" cy="1477328"/>
          </a:xfrm>
          <a:prstGeom prst="rect">
            <a:avLst/>
          </a:prstGeom>
          <a:noFill/>
        </p:spPr>
        <p:txBody>
          <a:bodyPr wrap="square" rtlCol="0">
            <a:spAutoFit/>
          </a:bodyPr>
          <a:lstStyle/>
          <a:p>
            <a:pPr algn="ctr"/>
            <a:r>
              <a:rPr lang="en-US" sz="2200" dirty="0" smtClean="0"/>
              <a:t>Presented by:</a:t>
            </a:r>
          </a:p>
          <a:p>
            <a:pPr algn="ctr"/>
            <a:r>
              <a:rPr lang="en-US" sz="2400" dirty="0" smtClean="0"/>
              <a:t>Jose </a:t>
            </a:r>
            <a:r>
              <a:rPr lang="en-US" sz="2400" dirty="0" err="1" smtClean="0"/>
              <a:t>Misael</a:t>
            </a:r>
            <a:r>
              <a:rPr lang="en-US" sz="2400" dirty="0" smtClean="0"/>
              <a:t> B. </a:t>
            </a:r>
            <a:r>
              <a:rPr lang="en-US" sz="2400" dirty="0" err="1" smtClean="0"/>
              <a:t>Moraleda</a:t>
            </a:r>
            <a:endParaRPr lang="en-US" sz="2400" dirty="0" smtClean="0"/>
          </a:p>
          <a:p>
            <a:pPr algn="ctr"/>
            <a:r>
              <a:rPr lang="en-US" sz="2200" dirty="0" smtClean="0"/>
              <a:t>President/CEO</a:t>
            </a:r>
          </a:p>
          <a:p>
            <a:pPr algn="ctr"/>
            <a:r>
              <a:rPr lang="en-US" sz="2200" dirty="0" err="1" smtClean="0"/>
              <a:t>Camalig</a:t>
            </a:r>
            <a:r>
              <a:rPr lang="en-US" sz="2200" dirty="0" smtClean="0"/>
              <a:t> Bank</a:t>
            </a:r>
            <a:endParaRPr lang="en-US" sz="2200" dirty="0"/>
          </a:p>
        </p:txBody>
      </p:sp>
      <p:pic>
        <p:nvPicPr>
          <p:cNvPr id="7"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2587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4"/>
                                        </p:tgtEl>
                                      </p:cBhvr>
                                    </p:animEffect>
                                    <p:animScale>
                                      <p:cBhvr>
                                        <p:cTn id="7" dur="250" autoRev="1" fill="hold"/>
                                        <p:tgtEl>
                                          <p:spTgt spid="4"/>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3146488"/>
            <a:ext cx="7848600" cy="597087"/>
          </a:xfrm>
          <a:prstGeom prst="rect">
            <a:avLst/>
          </a:prstGeom>
        </p:spPr>
        <p:txBody>
          <a:bodyPr wrap="square">
            <a:spAutoFit/>
          </a:bodyPr>
          <a:lstStyle/>
          <a:p>
            <a:pPr marL="514350" indent="-514350" algn="ctr" eaLnBrk="1" hangingPunct="1">
              <a:lnSpc>
                <a:spcPct val="80000"/>
              </a:lnSpc>
              <a:buFont typeface="+mj-lt"/>
              <a:buAutoNum type="romanUcPeriod"/>
            </a:pPr>
            <a:r>
              <a:rPr lang="en-US" sz="4000" b="1" dirty="0"/>
              <a:t>RBs MANDATE</a:t>
            </a:r>
          </a:p>
        </p:txBody>
      </p:sp>
      <p:sp>
        <p:nvSpPr>
          <p:cNvPr id="5" name="Rectangle 4"/>
          <p:cNvSpPr/>
          <p:nvPr/>
        </p:nvSpPr>
        <p:spPr>
          <a:xfrm>
            <a:off x="381000" y="3048000"/>
            <a:ext cx="7467600" cy="560153"/>
          </a:xfrm>
          <a:prstGeom prst="rect">
            <a:avLst/>
          </a:prstGeom>
        </p:spPr>
        <p:txBody>
          <a:bodyPr wrap="square">
            <a:spAutoFit/>
          </a:bodyPr>
          <a:lstStyle/>
          <a:p>
            <a:pPr marL="609600" indent="-609600" eaLnBrk="1" hangingPunct="1">
              <a:lnSpc>
                <a:spcPct val="80000"/>
              </a:lnSpc>
              <a:buAutoNum type="arabicPeriod" startAt="6"/>
            </a:pPr>
            <a:endParaRPr lang="en-US" sz="2000" b="1" dirty="0" smtClean="0">
              <a:latin typeface="Arial Narrow" pitchFamily="34" charset="0"/>
            </a:endParaRPr>
          </a:p>
          <a:p>
            <a:pPr marL="609600" indent="-609600" eaLnBrk="1" hangingPunct="1">
              <a:lnSpc>
                <a:spcPct val="80000"/>
              </a:lnSpc>
              <a:buNone/>
            </a:pPr>
            <a:endParaRPr lang="en-US" dirty="0">
              <a:latin typeface="Arial Narrow" pitchFamily="34" charset="0"/>
            </a:endParaRPr>
          </a:p>
        </p:txBody>
      </p:sp>
      <p:pic>
        <p:nvPicPr>
          <p:cNvPr id="7"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3683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1524000"/>
            <a:ext cx="7848600" cy="4351961"/>
          </a:xfrm>
          <a:prstGeom prst="rect">
            <a:avLst/>
          </a:prstGeom>
        </p:spPr>
        <p:txBody>
          <a:bodyPr wrap="square">
            <a:spAutoFit/>
          </a:bodyPr>
          <a:lstStyle/>
          <a:p>
            <a:pPr eaLnBrk="1" hangingPunct="1">
              <a:lnSpc>
                <a:spcPct val="80000"/>
              </a:lnSpc>
            </a:pPr>
            <a:endParaRPr lang="en-US" sz="2200" b="1" dirty="0" smtClean="0">
              <a:latin typeface="+mn-lt"/>
            </a:endParaRPr>
          </a:p>
          <a:p>
            <a:pPr marL="514350" indent="-514350" eaLnBrk="1" hangingPunct="1">
              <a:lnSpc>
                <a:spcPct val="80000"/>
              </a:lnSpc>
              <a:buFont typeface="+mj-lt"/>
              <a:buAutoNum type="romanUcPeriod"/>
            </a:pPr>
            <a:r>
              <a:rPr lang="en-US" sz="2200" b="1" dirty="0" smtClean="0">
                <a:latin typeface="+mn-lt"/>
              </a:rPr>
              <a:t>RBs MANDATE</a:t>
            </a:r>
          </a:p>
          <a:p>
            <a:pPr marL="457200" indent="-457200" eaLnBrk="1" hangingPunct="1">
              <a:lnSpc>
                <a:spcPct val="80000"/>
              </a:lnSpc>
              <a:buFont typeface="+mj-lt"/>
              <a:buAutoNum type="romanUcPeriod"/>
            </a:pPr>
            <a:endParaRPr lang="en-US" sz="2200" b="1" dirty="0" smtClean="0">
              <a:latin typeface="+mn-lt"/>
            </a:endParaRPr>
          </a:p>
          <a:p>
            <a:r>
              <a:rPr lang="en-US" sz="2200" b="1" u="sng" dirty="0" smtClean="0">
                <a:solidFill>
                  <a:srgbClr val="009900"/>
                </a:solidFill>
              </a:rPr>
              <a:t>Section 2 of RA 7353</a:t>
            </a:r>
            <a:r>
              <a:rPr lang="en-US" sz="2200" u="sng" dirty="0" smtClean="0"/>
              <a:t> </a:t>
            </a:r>
          </a:p>
          <a:p>
            <a:r>
              <a:rPr lang="en-US" sz="2000" i="1" dirty="0" smtClean="0"/>
              <a:t>“The </a:t>
            </a:r>
            <a:r>
              <a:rPr lang="en-US" sz="2000" i="1" dirty="0"/>
              <a:t>State hereby recognizes the need to promote comprehensive rural development with the end in view of attaining e</a:t>
            </a:r>
            <a:r>
              <a:rPr lang="en-US" sz="2000" i="1" dirty="0" smtClean="0"/>
              <a:t>quitable </a:t>
            </a:r>
            <a:r>
              <a:rPr lang="en-US" sz="2000" i="1" dirty="0"/>
              <a:t>distribution of opportunities, income and wealth; a sustained increase in the amount of goods and services produced by the nation of the benefit of the people; and in expanding productivity as a key raising the quality of life for all, especially the underprivileged. </a:t>
            </a:r>
          </a:p>
          <a:p>
            <a:endParaRPr lang="en-US" sz="2000" i="1" dirty="0" smtClean="0"/>
          </a:p>
          <a:p>
            <a:r>
              <a:rPr lang="en-US" sz="2000" i="1" dirty="0" smtClean="0"/>
              <a:t>Towards </a:t>
            </a:r>
            <a:r>
              <a:rPr lang="en-US" sz="2000" i="1" dirty="0"/>
              <a:t>these ends, the State hereby encourages and assists in the establishment of rural banking system designed to make needed credit available and readily accessible in the rural areas on reasonable terms</a:t>
            </a:r>
            <a:r>
              <a:rPr lang="en-US" sz="2000" i="1" dirty="0" smtClean="0"/>
              <a:t>.”</a:t>
            </a:r>
            <a:endParaRPr lang="en-US" sz="2000" b="1" i="1" dirty="0" smtClean="0">
              <a:latin typeface="+mn-lt"/>
            </a:endParaRPr>
          </a:p>
        </p:txBody>
      </p:sp>
      <p:pic>
        <p:nvPicPr>
          <p:cNvPr id="5"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2"/>
          <p:cNvSpPr txBox="1">
            <a:spLocks/>
          </p:cNvSpPr>
          <p:nvPr/>
        </p:nvSpPr>
        <p:spPr bwMode="auto">
          <a:xfrm>
            <a:off x="1752599" y="381000"/>
            <a:ext cx="694008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itchFamily="34" charset="0"/>
                <a:cs typeface="Arial" pitchFamily="34" charset="0"/>
              </a:defRPr>
            </a:lvl2pPr>
            <a:lvl3pPr algn="ctr" rtl="0" eaLnBrk="1" fontAlgn="base" hangingPunct="1">
              <a:spcBef>
                <a:spcPct val="0"/>
              </a:spcBef>
              <a:spcAft>
                <a:spcPct val="0"/>
              </a:spcAft>
              <a:defRPr sz="4400">
                <a:solidFill>
                  <a:schemeClr val="tx2"/>
                </a:solidFill>
                <a:latin typeface="Arial" pitchFamily="34" charset="0"/>
                <a:cs typeface="Arial" pitchFamily="34" charset="0"/>
              </a:defRPr>
            </a:lvl3pPr>
            <a:lvl4pPr algn="ctr" rtl="0" eaLnBrk="1" fontAlgn="base" hangingPunct="1">
              <a:spcBef>
                <a:spcPct val="0"/>
              </a:spcBef>
              <a:spcAft>
                <a:spcPct val="0"/>
              </a:spcAft>
              <a:defRPr sz="4400">
                <a:solidFill>
                  <a:schemeClr val="tx2"/>
                </a:solidFill>
                <a:latin typeface="Arial" pitchFamily="34" charset="0"/>
                <a:cs typeface="Arial" pitchFamily="34" charset="0"/>
              </a:defRPr>
            </a:lvl4pPr>
            <a:lvl5pPr algn="ctr" rtl="0" eaLnBrk="1" fontAlgn="base" hangingPunct="1">
              <a:spcBef>
                <a:spcPct val="0"/>
              </a:spcBef>
              <a:spcAft>
                <a:spcPct val="0"/>
              </a:spcAft>
              <a:defRPr sz="4400">
                <a:solidFill>
                  <a:schemeClr val="tx2"/>
                </a:solidFill>
                <a:latin typeface="Arial" pitchFamily="34" charset="0"/>
                <a:cs typeface="Arial" pitchFamily="34" charset="0"/>
              </a:defRPr>
            </a:lvl5pPr>
            <a:lvl6pPr marL="457200" algn="ctr" rtl="0" eaLnBrk="1" fontAlgn="base" hangingPunct="1">
              <a:spcBef>
                <a:spcPct val="0"/>
              </a:spcBef>
              <a:spcAft>
                <a:spcPct val="0"/>
              </a:spcAft>
              <a:defRPr sz="4400">
                <a:solidFill>
                  <a:schemeClr val="tx2"/>
                </a:solidFill>
                <a:latin typeface="Arial" pitchFamily="34" charset="0"/>
                <a:cs typeface="Arial" pitchFamily="34" charset="0"/>
              </a:defRPr>
            </a:lvl6pPr>
            <a:lvl7pPr marL="914400" algn="ctr" rtl="0" eaLnBrk="1" fontAlgn="base" hangingPunct="1">
              <a:spcBef>
                <a:spcPct val="0"/>
              </a:spcBef>
              <a:spcAft>
                <a:spcPct val="0"/>
              </a:spcAft>
              <a:defRPr sz="4400">
                <a:solidFill>
                  <a:schemeClr val="tx2"/>
                </a:solidFill>
                <a:latin typeface="Arial" pitchFamily="34" charset="0"/>
                <a:cs typeface="Arial" pitchFamily="34" charset="0"/>
              </a:defRPr>
            </a:lvl7pPr>
            <a:lvl8pPr marL="1371600" algn="ctr" rtl="0" eaLnBrk="1" fontAlgn="base" hangingPunct="1">
              <a:spcBef>
                <a:spcPct val="0"/>
              </a:spcBef>
              <a:spcAft>
                <a:spcPct val="0"/>
              </a:spcAft>
              <a:defRPr sz="4400">
                <a:solidFill>
                  <a:schemeClr val="tx2"/>
                </a:solidFill>
                <a:latin typeface="Arial" pitchFamily="34" charset="0"/>
                <a:cs typeface="Arial" pitchFamily="34" charset="0"/>
              </a:defRPr>
            </a:lvl8pPr>
            <a:lvl9pPr marL="1828800" algn="ctr" rtl="0" eaLnBrk="1" fontAlgn="base" hangingPunct="1">
              <a:spcBef>
                <a:spcPct val="0"/>
              </a:spcBef>
              <a:spcAft>
                <a:spcPct val="0"/>
              </a:spcAft>
              <a:defRPr sz="4400">
                <a:solidFill>
                  <a:schemeClr val="tx2"/>
                </a:solidFill>
                <a:latin typeface="Arial" pitchFamily="34" charset="0"/>
                <a:cs typeface="Arial" pitchFamily="34" charset="0"/>
              </a:defRPr>
            </a:lvl9pPr>
          </a:lstStyle>
          <a:p>
            <a:r>
              <a:rPr lang="en-US" sz="2400" b="1" kern="0" dirty="0" smtClean="0">
                <a:solidFill>
                  <a:schemeClr val="bg1"/>
                </a:solidFill>
              </a:rPr>
              <a:t>BRINGING BACK TO MAINSTREAM: A CASE STUDY OF </a:t>
            </a:r>
            <a:r>
              <a:rPr lang="en-US" sz="2400" b="1" kern="0" dirty="0" err="1" smtClean="0">
                <a:solidFill>
                  <a:schemeClr val="bg1"/>
                </a:solidFill>
              </a:rPr>
              <a:t>RBx</a:t>
            </a:r>
            <a:endParaRPr lang="en-US" sz="2400" b="1" kern="0" dirty="0">
              <a:solidFill>
                <a:schemeClr val="bg1"/>
              </a:solidFill>
            </a:endParaRPr>
          </a:p>
        </p:txBody>
      </p:sp>
    </p:spTree>
    <p:extLst>
      <p:ext uri="{BB962C8B-B14F-4D97-AF65-F5344CB8AC3E}">
        <p14:creationId xmlns:p14="http://schemas.microsoft.com/office/powerpoint/2010/main" val="2697956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3585" y="1992326"/>
            <a:ext cx="7848600" cy="3767185"/>
          </a:xfrm>
          <a:prstGeom prst="rect">
            <a:avLst/>
          </a:prstGeom>
        </p:spPr>
        <p:txBody>
          <a:bodyPr wrap="square">
            <a:spAutoFit/>
          </a:bodyPr>
          <a:lstStyle/>
          <a:p>
            <a:pPr eaLnBrk="1" hangingPunct="1">
              <a:lnSpc>
                <a:spcPct val="80000"/>
              </a:lnSpc>
            </a:pPr>
            <a:endParaRPr lang="en-US" sz="2200" b="1" dirty="0" smtClean="0">
              <a:latin typeface="+mn-lt"/>
            </a:endParaRPr>
          </a:p>
          <a:p>
            <a:pPr marL="514350" indent="-514350" eaLnBrk="1" hangingPunct="1">
              <a:lnSpc>
                <a:spcPct val="80000"/>
              </a:lnSpc>
              <a:buFont typeface="+mj-lt"/>
              <a:buAutoNum type="romanUcPeriod"/>
            </a:pPr>
            <a:r>
              <a:rPr lang="en-US" sz="2200" b="1" dirty="0" smtClean="0">
                <a:latin typeface="+mn-lt"/>
              </a:rPr>
              <a:t>RBs MANDATE</a:t>
            </a:r>
          </a:p>
          <a:p>
            <a:pPr marL="457200" indent="-457200" eaLnBrk="1" hangingPunct="1">
              <a:lnSpc>
                <a:spcPct val="80000"/>
              </a:lnSpc>
              <a:buFont typeface="+mj-lt"/>
              <a:buAutoNum type="romanUcPeriod"/>
            </a:pPr>
            <a:endParaRPr lang="en-US" sz="2200" b="1" dirty="0" smtClean="0">
              <a:latin typeface="+mn-lt"/>
            </a:endParaRPr>
          </a:p>
          <a:p>
            <a:r>
              <a:rPr lang="en-US" sz="2200" b="1" u="sng" dirty="0" smtClean="0">
                <a:solidFill>
                  <a:srgbClr val="009900"/>
                </a:solidFill>
              </a:rPr>
              <a:t>RA 10574 SEC</a:t>
            </a:r>
            <a:r>
              <a:rPr lang="en-US" sz="2200" b="1" u="sng" dirty="0">
                <a:solidFill>
                  <a:srgbClr val="009900"/>
                </a:solidFill>
              </a:rPr>
              <a:t>. 3. Section 6 of Republic Act No. 7353 is hereby amended to read as follows</a:t>
            </a:r>
            <a:r>
              <a:rPr lang="en-US" sz="2200" b="1" u="sng" dirty="0" smtClean="0">
                <a:solidFill>
                  <a:srgbClr val="009900"/>
                </a:solidFill>
              </a:rPr>
              <a:t>:</a:t>
            </a:r>
          </a:p>
          <a:p>
            <a:endParaRPr lang="en-US" sz="2200" b="1" u="sng" dirty="0">
              <a:solidFill>
                <a:srgbClr val="009900"/>
              </a:solidFill>
            </a:endParaRPr>
          </a:p>
          <a:p>
            <a:r>
              <a:rPr lang="en-US" sz="2000" i="1" dirty="0"/>
              <a:t>“SEC. 6. Loans or advances extended by rural banks organized and operated under this Act shall be primarily for the purpose of meeting the normal credit needs of farmers, fishermen or farm families owning or cultivating land dedicated to agricultural production as well as the normal credit needs of cooperatives and </a:t>
            </a:r>
            <a:r>
              <a:rPr lang="en-US" sz="2000" i="1" dirty="0" smtClean="0"/>
              <a:t>merchants…”</a:t>
            </a:r>
            <a:endParaRPr lang="en-US" sz="2000" i="1" dirty="0"/>
          </a:p>
          <a:p>
            <a:endParaRPr lang="en-US" sz="2000" b="1" i="1" dirty="0" smtClean="0">
              <a:latin typeface="+mn-lt"/>
            </a:endParaRPr>
          </a:p>
        </p:txBody>
      </p:sp>
      <p:pic>
        <p:nvPicPr>
          <p:cNvPr id="5"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62057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3585" y="1992326"/>
            <a:ext cx="7848600" cy="2554545"/>
          </a:xfrm>
          <a:prstGeom prst="rect">
            <a:avLst/>
          </a:prstGeom>
        </p:spPr>
        <p:txBody>
          <a:bodyPr wrap="square">
            <a:spAutoFit/>
          </a:bodyPr>
          <a:lstStyle/>
          <a:p>
            <a:pPr eaLnBrk="1" hangingPunct="1">
              <a:lnSpc>
                <a:spcPct val="80000"/>
              </a:lnSpc>
            </a:pPr>
            <a:endParaRPr lang="en-US" sz="2200" b="1" dirty="0" smtClean="0">
              <a:latin typeface="+mn-lt"/>
            </a:endParaRPr>
          </a:p>
          <a:p>
            <a:pPr marL="514350" indent="-514350" eaLnBrk="1" hangingPunct="1">
              <a:lnSpc>
                <a:spcPct val="80000"/>
              </a:lnSpc>
              <a:buFont typeface="+mj-lt"/>
              <a:buAutoNum type="romanUcPeriod"/>
            </a:pPr>
            <a:r>
              <a:rPr lang="en-US" sz="2200" b="1" dirty="0" smtClean="0">
                <a:latin typeface="+mn-lt"/>
              </a:rPr>
              <a:t>RBs MANDATE</a:t>
            </a:r>
          </a:p>
          <a:p>
            <a:pPr marL="457200" indent="-457200" eaLnBrk="1" hangingPunct="1">
              <a:lnSpc>
                <a:spcPct val="80000"/>
              </a:lnSpc>
              <a:buFont typeface="+mj-lt"/>
              <a:buAutoNum type="romanUcPeriod"/>
            </a:pPr>
            <a:endParaRPr lang="en-US" sz="2200" b="1" dirty="0" smtClean="0">
              <a:latin typeface="+mn-lt"/>
            </a:endParaRPr>
          </a:p>
          <a:p>
            <a:pPr marL="914400" lvl="1" indent="-457200">
              <a:lnSpc>
                <a:spcPct val="80000"/>
              </a:lnSpc>
              <a:buFont typeface="+mj-lt"/>
              <a:buAutoNum type="alphaLcPeriod"/>
            </a:pPr>
            <a:r>
              <a:rPr lang="en-US" sz="2200" dirty="0" smtClean="0">
                <a:latin typeface="+mn-lt"/>
              </a:rPr>
              <a:t>Setting</a:t>
            </a:r>
            <a:endParaRPr lang="en-US" sz="2200" dirty="0"/>
          </a:p>
          <a:p>
            <a:pPr marL="914400" lvl="1" indent="-457200">
              <a:lnSpc>
                <a:spcPct val="80000"/>
              </a:lnSpc>
              <a:buFont typeface="+mj-lt"/>
              <a:buAutoNum type="alphaLcPeriod"/>
            </a:pPr>
            <a:endParaRPr lang="en-US" sz="2200" dirty="0" smtClean="0">
              <a:latin typeface="+mn-lt"/>
            </a:endParaRPr>
          </a:p>
          <a:p>
            <a:pPr marL="914400" lvl="1" indent="-457200">
              <a:lnSpc>
                <a:spcPct val="80000"/>
              </a:lnSpc>
              <a:buFont typeface="+mj-lt"/>
              <a:buAutoNum type="alphaLcPeriod" startAt="2"/>
            </a:pPr>
            <a:r>
              <a:rPr lang="en-US" sz="2200" dirty="0" smtClean="0">
                <a:latin typeface="+mn-lt"/>
              </a:rPr>
              <a:t>Rural Economies</a:t>
            </a:r>
          </a:p>
          <a:p>
            <a:pPr marL="914400" lvl="1" indent="-457200">
              <a:lnSpc>
                <a:spcPct val="80000"/>
              </a:lnSpc>
              <a:buFont typeface="+mj-lt"/>
              <a:buAutoNum type="alphaLcPeriod" startAt="2"/>
            </a:pPr>
            <a:endParaRPr lang="en-US" sz="2200" dirty="0" smtClean="0">
              <a:latin typeface="+mn-lt"/>
            </a:endParaRPr>
          </a:p>
          <a:p>
            <a:pPr marL="914400" lvl="1" indent="-457200">
              <a:lnSpc>
                <a:spcPct val="80000"/>
              </a:lnSpc>
              <a:buFont typeface="+mj-lt"/>
              <a:buAutoNum type="alphaLcPeriod" startAt="2"/>
            </a:pPr>
            <a:r>
              <a:rPr lang="en-US" sz="2200" dirty="0" smtClean="0">
                <a:latin typeface="+mn-lt"/>
              </a:rPr>
              <a:t>Prominent Families Filling In</a:t>
            </a:r>
          </a:p>
          <a:p>
            <a:pPr lvl="1">
              <a:lnSpc>
                <a:spcPct val="80000"/>
              </a:lnSpc>
            </a:pPr>
            <a:r>
              <a:rPr lang="en-US" sz="2400" dirty="0" smtClean="0"/>
              <a:t>	</a:t>
            </a:r>
            <a:endParaRPr lang="en-US" sz="2200" b="1" dirty="0" smtClean="0">
              <a:latin typeface="+mn-lt"/>
            </a:endParaRPr>
          </a:p>
        </p:txBody>
      </p:sp>
      <p:sp>
        <p:nvSpPr>
          <p:cNvPr id="5" name="Rectangle 4"/>
          <p:cNvSpPr/>
          <p:nvPr/>
        </p:nvSpPr>
        <p:spPr>
          <a:xfrm>
            <a:off x="381000" y="3048000"/>
            <a:ext cx="7467600" cy="560153"/>
          </a:xfrm>
          <a:prstGeom prst="rect">
            <a:avLst/>
          </a:prstGeom>
        </p:spPr>
        <p:txBody>
          <a:bodyPr wrap="square">
            <a:spAutoFit/>
          </a:bodyPr>
          <a:lstStyle/>
          <a:p>
            <a:pPr marL="609600" indent="-609600" eaLnBrk="1" hangingPunct="1">
              <a:lnSpc>
                <a:spcPct val="80000"/>
              </a:lnSpc>
              <a:buAutoNum type="arabicPeriod" startAt="6"/>
            </a:pPr>
            <a:endParaRPr lang="en-US" sz="2000" b="1" dirty="0" smtClean="0">
              <a:latin typeface="Arial Narrow" pitchFamily="34" charset="0"/>
            </a:endParaRPr>
          </a:p>
          <a:p>
            <a:pPr marL="609600" indent="-609600" eaLnBrk="1" hangingPunct="1">
              <a:lnSpc>
                <a:spcPct val="80000"/>
              </a:lnSpc>
              <a:buNone/>
            </a:pPr>
            <a:endParaRPr lang="en-US" dirty="0">
              <a:latin typeface="Arial Narrow" pitchFamily="34" charset="0"/>
            </a:endParaRPr>
          </a:p>
        </p:txBody>
      </p:sp>
      <p:pic>
        <p:nvPicPr>
          <p:cNvPr id="6"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1074186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3146488"/>
            <a:ext cx="7848600" cy="584775"/>
          </a:xfrm>
          <a:prstGeom prst="rect">
            <a:avLst/>
          </a:prstGeom>
        </p:spPr>
        <p:txBody>
          <a:bodyPr wrap="square">
            <a:spAutoFit/>
          </a:bodyPr>
          <a:lstStyle/>
          <a:p>
            <a:pPr marL="514350" indent="-514350" algn="ctr" eaLnBrk="1" hangingPunct="1">
              <a:lnSpc>
                <a:spcPct val="80000"/>
              </a:lnSpc>
              <a:buFont typeface="+mj-lt"/>
              <a:buAutoNum type="romanUcPeriod" startAt="2"/>
            </a:pPr>
            <a:r>
              <a:rPr lang="en-US" sz="4000" b="1" dirty="0" smtClean="0"/>
              <a:t>MANAGEMENT REALITIES</a:t>
            </a:r>
          </a:p>
        </p:txBody>
      </p:sp>
      <p:sp>
        <p:nvSpPr>
          <p:cNvPr id="5" name="Rectangle 4"/>
          <p:cNvSpPr/>
          <p:nvPr/>
        </p:nvSpPr>
        <p:spPr>
          <a:xfrm>
            <a:off x="381000" y="3048000"/>
            <a:ext cx="7467600" cy="560153"/>
          </a:xfrm>
          <a:prstGeom prst="rect">
            <a:avLst/>
          </a:prstGeom>
        </p:spPr>
        <p:txBody>
          <a:bodyPr wrap="square">
            <a:spAutoFit/>
          </a:bodyPr>
          <a:lstStyle/>
          <a:p>
            <a:pPr marL="609600" indent="-609600" eaLnBrk="1" hangingPunct="1">
              <a:lnSpc>
                <a:spcPct val="80000"/>
              </a:lnSpc>
              <a:buAutoNum type="arabicPeriod" startAt="6"/>
            </a:pPr>
            <a:endParaRPr lang="en-US" sz="2000" b="1" dirty="0" smtClean="0">
              <a:latin typeface="Arial Narrow" pitchFamily="34" charset="0"/>
            </a:endParaRPr>
          </a:p>
          <a:p>
            <a:pPr marL="609600" indent="-609600" eaLnBrk="1" hangingPunct="1">
              <a:lnSpc>
                <a:spcPct val="80000"/>
              </a:lnSpc>
              <a:buNone/>
            </a:pPr>
            <a:endParaRPr lang="en-US" dirty="0">
              <a:latin typeface="Arial Narrow" pitchFamily="34" charset="0"/>
            </a:endParaRPr>
          </a:p>
        </p:txBody>
      </p:sp>
      <p:pic>
        <p:nvPicPr>
          <p:cNvPr id="7"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2489190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1992326"/>
            <a:ext cx="7848600" cy="4425827"/>
          </a:xfrm>
          <a:prstGeom prst="rect">
            <a:avLst/>
          </a:prstGeom>
        </p:spPr>
        <p:txBody>
          <a:bodyPr wrap="square">
            <a:spAutoFit/>
          </a:bodyPr>
          <a:lstStyle/>
          <a:p>
            <a:pPr marL="514350" indent="-514350" eaLnBrk="1" hangingPunct="1">
              <a:lnSpc>
                <a:spcPct val="80000"/>
              </a:lnSpc>
              <a:buFont typeface="+mj-lt"/>
              <a:buAutoNum type="romanUcPeriod" startAt="2"/>
            </a:pPr>
            <a:r>
              <a:rPr lang="en-US" sz="2200" b="1" dirty="0" smtClean="0">
                <a:latin typeface="+mn-lt"/>
              </a:rPr>
              <a:t>MANAGEMENT REALITIES</a:t>
            </a:r>
          </a:p>
          <a:p>
            <a:pPr marL="457200" indent="-457200" eaLnBrk="1" hangingPunct="1">
              <a:lnSpc>
                <a:spcPct val="80000"/>
              </a:lnSpc>
              <a:buFont typeface="+mj-lt"/>
              <a:buAutoNum type="romanUcPeriod" startAt="2"/>
            </a:pPr>
            <a:endParaRPr lang="en-US" sz="2200" b="1" dirty="0" smtClean="0">
              <a:latin typeface="+mn-lt"/>
            </a:endParaRPr>
          </a:p>
          <a:p>
            <a:pPr marL="914400" lvl="1" indent="-457200">
              <a:lnSpc>
                <a:spcPct val="80000"/>
              </a:lnSpc>
              <a:buFont typeface="+mj-lt"/>
              <a:buAutoNum type="arabicPeriod"/>
            </a:pPr>
            <a:r>
              <a:rPr lang="en-US" sz="2200" dirty="0" smtClean="0">
                <a:latin typeface="+mn-lt"/>
              </a:rPr>
              <a:t>Subsequent Generation’s Predicament</a:t>
            </a:r>
          </a:p>
          <a:p>
            <a:pPr marL="914400" lvl="1" indent="-457200">
              <a:lnSpc>
                <a:spcPct val="80000"/>
              </a:lnSpc>
              <a:buFont typeface="+mj-lt"/>
              <a:buAutoNum type="arabicPeriod"/>
            </a:pPr>
            <a:endParaRPr lang="en-US" sz="2200" dirty="0" smtClean="0">
              <a:latin typeface="+mn-lt"/>
            </a:endParaRPr>
          </a:p>
          <a:p>
            <a:pPr marL="914400" lvl="1" indent="-457200">
              <a:lnSpc>
                <a:spcPct val="80000"/>
              </a:lnSpc>
              <a:buFont typeface="+mj-lt"/>
              <a:buAutoNum type="arabicPeriod"/>
            </a:pPr>
            <a:r>
              <a:rPr lang="en-US" sz="2200" dirty="0" smtClean="0">
                <a:latin typeface="+mn-lt"/>
              </a:rPr>
              <a:t>Remote Control Management</a:t>
            </a:r>
          </a:p>
          <a:p>
            <a:pPr marL="914400" lvl="1" indent="-457200">
              <a:lnSpc>
                <a:spcPct val="80000"/>
              </a:lnSpc>
              <a:buFont typeface="+mj-lt"/>
              <a:buAutoNum type="arabicPeriod"/>
            </a:pPr>
            <a:endParaRPr lang="en-US" sz="2200" dirty="0" smtClean="0">
              <a:latin typeface="+mn-lt"/>
            </a:endParaRPr>
          </a:p>
          <a:p>
            <a:pPr marL="914400" lvl="1" indent="-457200">
              <a:lnSpc>
                <a:spcPct val="80000"/>
              </a:lnSpc>
              <a:buFont typeface="+mj-lt"/>
              <a:buAutoNum type="arabicPeriod"/>
            </a:pPr>
            <a:r>
              <a:rPr lang="en-US" sz="2200" dirty="0" smtClean="0">
                <a:latin typeface="+mn-lt"/>
              </a:rPr>
              <a:t>Capital and Reportorial Requirements</a:t>
            </a:r>
          </a:p>
          <a:p>
            <a:pPr marL="914400" lvl="1" indent="-457200">
              <a:lnSpc>
                <a:spcPct val="80000"/>
              </a:lnSpc>
              <a:buFont typeface="+mj-lt"/>
              <a:buAutoNum type="arabicPeriod"/>
            </a:pPr>
            <a:endParaRPr lang="en-US" sz="2200" dirty="0" smtClean="0">
              <a:latin typeface="+mn-lt"/>
            </a:endParaRPr>
          </a:p>
          <a:p>
            <a:pPr marL="914400" lvl="1" indent="-457200">
              <a:lnSpc>
                <a:spcPct val="80000"/>
              </a:lnSpc>
              <a:buFont typeface="+mj-lt"/>
              <a:buAutoNum type="arabicPeriod"/>
            </a:pPr>
            <a:r>
              <a:rPr lang="en-US" sz="2200" dirty="0" smtClean="0">
                <a:latin typeface="+mn-lt"/>
              </a:rPr>
              <a:t>Survival Mode </a:t>
            </a:r>
            <a:r>
              <a:rPr lang="en-US" sz="2200" dirty="0" smtClean="0">
                <a:latin typeface="+mn-lt"/>
              </a:rPr>
              <a:t>Operation (Window dressing)</a:t>
            </a:r>
            <a:endParaRPr lang="en-US" sz="2200" dirty="0" smtClean="0">
              <a:latin typeface="+mn-lt"/>
            </a:endParaRPr>
          </a:p>
          <a:p>
            <a:pPr marL="914400" lvl="1" indent="-457200">
              <a:lnSpc>
                <a:spcPct val="80000"/>
              </a:lnSpc>
              <a:buFont typeface="+mj-lt"/>
              <a:buAutoNum type="arabicPeriod"/>
            </a:pPr>
            <a:endParaRPr lang="en-US" sz="2200" dirty="0" smtClean="0">
              <a:latin typeface="+mn-lt"/>
            </a:endParaRPr>
          </a:p>
          <a:p>
            <a:pPr marL="914400" lvl="1" indent="-457200">
              <a:lnSpc>
                <a:spcPct val="80000"/>
              </a:lnSpc>
              <a:buFont typeface="+mj-lt"/>
              <a:buAutoNum type="arabicPeriod"/>
            </a:pPr>
            <a:r>
              <a:rPr lang="en-US" sz="2200" dirty="0" smtClean="0">
                <a:latin typeface="+mn-lt"/>
              </a:rPr>
              <a:t>Dire Consequences</a:t>
            </a:r>
          </a:p>
          <a:p>
            <a:pPr marL="914400" lvl="1" indent="-457200">
              <a:lnSpc>
                <a:spcPct val="80000"/>
              </a:lnSpc>
              <a:buFont typeface="+mj-lt"/>
              <a:buAutoNum type="arabicPeriod"/>
            </a:pPr>
            <a:endParaRPr lang="en-US" sz="2200" dirty="0" smtClean="0">
              <a:latin typeface="+mn-lt"/>
            </a:endParaRPr>
          </a:p>
          <a:p>
            <a:pPr marL="914400" lvl="1" indent="-457200">
              <a:lnSpc>
                <a:spcPct val="80000"/>
              </a:lnSpc>
              <a:buFont typeface="+mj-lt"/>
              <a:buAutoNum type="arabicPeriod"/>
            </a:pPr>
            <a:r>
              <a:rPr lang="en-US" sz="2200" dirty="0" smtClean="0">
                <a:latin typeface="+mn-lt"/>
              </a:rPr>
              <a:t>Prompt Corrective Action</a:t>
            </a:r>
          </a:p>
          <a:p>
            <a:pPr marL="914400" lvl="1" indent="-457200">
              <a:lnSpc>
                <a:spcPct val="80000"/>
              </a:lnSpc>
              <a:buFont typeface="+mj-lt"/>
              <a:buAutoNum type="arabicPeriod"/>
            </a:pPr>
            <a:endParaRPr lang="en-US" sz="2200" dirty="0" smtClean="0">
              <a:latin typeface="+mn-lt"/>
            </a:endParaRPr>
          </a:p>
          <a:p>
            <a:pPr marL="609600" indent="-609600" eaLnBrk="1" hangingPunct="1">
              <a:lnSpc>
                <a:spcPct val="80000"/>
              </a:lnSpc>
              <a:buNone/>
            </a:pPr>
            <a:endParaRPr lang="en-US" sz="2200" b="1" dirty="0" smtClean="0">
              <a:latin typeface="+mn-lt"/>
            </a:endParaRPr>
          </a:p>
          <a:p>
            <a:pPr marL="609600" indent="-609600" eaLnBrk="1" hangingPunct="1">
              <a:lnSpc>
                <a:spcPct val="80000"/>
              </a:lnSpc>
              <a:buNone/>
            </a:pPr>
            <a:r>
              <a:rPr lang="en-US" sz="2200" dirty="0">
                <a:latin typeface="+mn-lt"/>
              </a:rPr>
              <a:t>	</a:t>
            </a:r>
          </a:p>
        </p:txBody>
      </p:sp>
      <p:sp>
        <p:nvSpPr>
          <p:cNvPr id="5" name="Rectangle 4"/>
          <p:cNvSpPr/>
          <p:nvPr/>
        </p:nvSpPr>
        <p:spPr>
          <a:xfrm>
            <a:off x="381000" y="3048000"/>
            <a:ext cx="7467600" cy="560153"/>
          </a:xfrm>
          <a:prstGeom prst="rect">
            <a:avLst/>
          </a:prstGeom>
        </p:spPr>
        <p:txBody>
          <a:bodyPr wrap="square">
            <a:spAutoFit/>
          </a:bodyPr>
          <a:lstStyle/>
          <a:p>
            <a:pPr marL="609600" indent="-609600" eaLnBrk="1" hangingPunct="1">
              <a:lnSpc>
                <a:spcPct val="80000"/>
              </a:lnSpc>
              <a:buAutoNum type="arabicPeriod" startAt="6"/>
            </a:pPr>
            <a:endParaRPr lang="en-US" sz="2000" b="1" dirty="0" smtClean="0">
              <a:latin typeface="Arial Narrow" pitchFamily="34" charset="0"/>
            </a:endParaRPr>
          </a:p>
          <a:p>
            <a:pPr marL="609600" indent="-609600" eaLnBrk="1" hangingPunct="1">
              <a:lnSpc>
                <a:spcPct val="80000"/>
              </a:lnSpc>
              <a:buNone/>
            </a:pPr>
            <a:endParaRPr lang="en-US" dirty="0">
              <a:latin typeface="Arial Narrow" pitchFamily="34" charset="0"/>
            </a:endParaRPr>
          </a:p>
        </p:txBody>
      </p:sp>
      <p:pic>
        <p:nvPicPr>
          <p:cNvPr id="7"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2627758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1000"/>
                                        <p:tgtEl>
                                          <p:spTgt spid="4">
                                            <p:txEl>
                                              <p:pRg st="4" end="4"/>
                                            </p:txEl>
                                          </p:spTgt>
                                        </p:tgtEl>
                                      </p:cBhvr>
                                    </p:animEffect>
                                    <p:anim calcmode="lin" valueType="num">
                                      <p:cBhvr>
                                        <p:cTn id="2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1000"/>
                                        <p:tgtEl>
                                          <p:spTgt spid="4">
                                            <p:txEl>
                                              <p:pRg st="6" end="6"/>
                                            </p:txEl>
                                          </p:spTgt>
                                        </p:tgtEl>
                                      </p:cBhvr>
                                    </p:animEffect>
                                    <p:anim calcmode="lin" valueType="num">
                                      <p:cBhvr>
                                        <p:cTn id="29"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animEffect transition="in" filter="fade">
                                      <p:cBhvr>
                                        <p:cTn id="35" dur="1000"/>
                                        <p:tgtEl>
                                          <p:spTgt spid="4">
                                            <p:txEl>
                                              <p:pRg st="8" end="8"/>
                                            </p:txEl>
                                          </p:spTgt>
                                        </p:tgtEl>
                                      </p:cBhvr>
                                    </p:animEffect>
                                    <p:anim calcmode="lin" valueType="num">
                                      <p:cBhvr>
                                        <p:cTn id="36"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4">
                                            <p:txEl>
                                              <p:pRg st="10" end="10"/>
                                            </p:txEl>
                                          </p:spTgt>
                                        </p:tgtEl>
                                        <p:attrNameLst>
                                          <p:attrName>style.visibility</p:attrName>
                                        </p:attrNameLst>
                                      </p:cBhvr>
                                      <p:to>
                                        <p:strVal val="visible"/>
                                      </p:to>
                                    </p:set>
                                    <p:animEffect transition="in" filter="fade">
                                      <p:cBhvr>
                                        <p:cTn id="42" dur="1000"/>
                                        <p:tgtEl>
                                          <p:spTgt spid="4">
                                            <p:txEl>
                                              <p:pRg st="10" end="10"/>
                                            </p:txEl>
                                          </p:spTgt>
                                        </p:tgtEl>
                                      </p:cBhvr>
                                    </p:animEffect>
                                    <p:anim calcmode="lin" valueType="num">
                                      <p:cBhvr>
                                        <p:cTn id="43"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4">
                                            <p:txEl>
                                              <p:pRg st="12" end="12"/>
                                            </p:txEl>
                                          </p:spTgt>
                                        </p:tgtEl>
                                        <p:attrNameLst>
                                          <p:attrName>style.visibility</p:attrName>
                                        </p:attrNameLst>
                                      </p:cBhvr>
                                      <p:to>
                                        <p:strVal val="visible"/>
                                      </p:to>
                                    </p:set>
                                    <p:animEffect transition="in" filter="fade">
                                      <p:cBhvr>
                                        <p:cTn id="49" dur="1000"/>
                                        <p:tgtEl>
                                          <p:spTgt spid="4">
                                            <p:txEl>
                                              <p:pRg st="12" end="12"/>
                                            </p:txEl>
                                          </p:spTgt>
                                        </p:tgtEl>
                                      </p:cBhvr>
                                    </p:animEffect>
                                    <p:anim calcmode="lin" valueType="num">
                                      <p:cBhvr>
                                        <p:cTn id="50" dur="1000" fill="hold"/>
                                        <p:tgtEl>
                                          <p:spTgt spid="4">
                                            <p:txEl>
                                              <p:pRg st="12" end="12"/>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p:cNvSpPr>
          <p:nvPr>
            <p:ph idx="1"/>
          </p:nvPr>
        </p:nvSpPr>
        <p:spPr>
          <a:xfrm>
            <a:off x="0" y="5791200"/>
            <a:ext cx="8686800" cy="762000"/>
          </a:xfrm>
        </p:spPr>
        <p:txBody>
          <a:bodyPr/>
          <a:lstStyle/>
          <a:p>
            <a:pPr marL="609600" indent="-609600" eaLnBrk="1" hangingPunct="1">
              <a:lnSpc>
                <a:spcPct val="80000"/>
              </a:lnSpc>
              <a:buFont typeface="Arial" charset="0"/>
              <a:buNone/>
            </a:pPr>
            <a:endParaRPr lang="en-US" sz="2400" dirty="0" smtClean="0"/>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a:p>
            <a:pPr marL="609600" indent="-609600" eaLnBrk="1" hangingPunct="1">
              <a:lnSpc>
                <a:spcPct val="80000"/>
              </a:lnSpc>
              <a:buNone/>
            </a:pPr>
            <a:endParaRPr lang="en-US" sz="3600" b="1" dirty="0" smtClean="0">
              <a:latin typeface="Arial Narrow" pitchFamily="34" charset="0"/>
            </a:endParaRPr>
          </a:p>
        </p:txBody>
      </p:sp>
      <p:sp>
        <p:nvSpPr>
          <p:cNvPr id="4" name="Rectangle 3"/>
          <p:cNvSpPr/>
          <p:nvPr/>
        </p:nvSpPr>
        <p:spPr>
          <a:xfrm>
            <a:off x="653585" y="3146488"/>
            <a:ext cx="7848600" cy="1089529"/>
          </a:xfrm>
          <a:prstGeom prst="rect">
            <a:avLst/>
          </a:prstGeom>
        </p:spPr>
        <p:txBody>
          <a:bodyPr wrap="square">
            <a:spAutoFit/>
          </a:bodyPr>
          <a:lstStyle/>
          <a:p>
            <a:pPr marL="514350" indent="-514350" algn="ctr" eaLnBrk="1" hangingPunct="1">
              <a:lnSpc>
                <a:spcPct val="80000"/>
              </a:lnSpc>
              <a:buFont typeface="+mj-lt"/>
              <a:buAutoNum type="romanUcPeriod" startAt="3"/>
            </a:pPr>
            <a:r>
              <a:rPr lang="en-US" sz="4000" b="1" dirty="0" smtClean="0"/>
              <a:t>TRANSITION TO NEW MANAGEMENT</a:t>
            </a:r>
            <a:endParaRPr lang="en-US" sz="4000" b="1" dirty="0"/>
          </a:p>
        </p:txBody>
      </p:sp>
      <p:sp>
        <p:nvSpPr>
          <p:cNvPr id="5" name="Rectangle 4"/>
          <p:cNvSpPr/>
          <p:nvPr/>
        </p:nvSpPr>
        <p:spPr>
          <a:xfrm>
            <a:off x="381000" y="3048000"/>
            <a:ext cx="7467600" cy="560153"/>
          </a:xfrm>
          <a:prstGeom prst="rect">
            <a:avLst/>
          </a:prstGeom>
        </p:spPr>
        <p:txBody>
          <a:bodyPr wrap="square">
            <a:spAutoFit/>
          </a:bodyPr>
          <a:lstStyle/>
          <a:p>
            <a:pPr marL="609600" indent="-609600" eaLnBrk="1" hangingPunct="1">
              <a:lnSpc>
                <a:spcPct val="80000"/>
              </a:lnSpc>
              <a:buAutoNum type="arabicPeriod" startAt="6"/>
            </a:pPr>
            <a:endParaRPr lang="en-US" sz="2000" b="1" dirty="0" smtClean="0">
              <a:latin typeface="Arial Narrow" pitchFamily="34" charset="0"/>
            </a:endParaRPr>
          </a:p>
          <a:p>
            <a:pPr marL="609600" indent="-609600" eaLnBrk="1" hangingPunct="1">
              <a:lnSpc>
                <a:spcPct val="80000"/>
              </a:lnSpc>
              <a:buNone/>
            </a:pPr>
            <a:endParaRPr lang="en-US" dirty="0">
              <a:latin typeface="Arial Narrow" pitchFamily="34" charset="0"/>
            </a:endParaRPr>
          </a:p>
        </p:txBody>
      </p:sp>
      <p:pic>
        <p:nvPicPr>
          <p:cNvPr id="7" name="Picture 2" descr="C:\Users\cau\AppData\Local\Temp\RB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21" y="228600"/>
            <a:ext cx="1618757" cy="115196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p:cNvSpPr>
            <a:spLocks noGrp="1"/>
          </p:cNvSpPr>
          <p:nvPr>
            <p:ph type="title"/>
          </p:nvPr>
        </p:nvSpPr>
        <p:spPr>
          <a:xfrm>
            <a:off x="1752599" y="381000"/>
            <a:ext cx="6940085" cy="685800"/>
          </a:xfrm>
        </p:spPr>
        <p:txBody>
          <a:bodyPr/>
          <a:lstStyle/>
          <a:p>
            <a:r>
              <a:rPr lang="en-US" sz="2400" b="1" dirty="0">
                <a:solidFill>
                  <a:schemeClr val="bg1"/>
                </a:solidFill>
              </a:rPr>
              <a:t>BRINGING BACK TO MAINSTREAM: A CASE STUDY OF </a:t>
            </a:r>
            <a:r>
              <a:rPr lang="en-US" sz="2400" b="1" dirty="0" err="1" smtClean="0">
                <a:solidFill>
                  <a:schemeClr val="bg1"/>
                </a:solidFill>
              </a:rPr>
              <a:t>RBx</a:t>
            </a:r>
            <a:endParaRPr lang="en-US" sz="2400" b="1" dirty="0">
              <a:solidFill>
                <a:schemeClr val="bg1"/>
              </a:solidFill>
            </a:endParaRPr>
          </a:p>
        </p:txBody>
      </p:sp>
    </p:spTree>
    <p:extLst>
      <p:ext uri="{BB962C8B-B14F-4D97-AF65-F5344CB8AC3E}">
        <p14:creationId xmlns:p14="http://schemas.microsoft.com/office/powerpoint/2010/main" val="2429455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2237</Template>
  <TotalTime>10053</TotalTime>
  <Words>1113</Words>
  <Application>Microsoft Office PowerPoint</Application>
  <PresentationFormat>On-screen Show (4:3)</PresentationFormat>
  <Paragraphs>349</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Diseño predeterminado</vt:lpstr>
      <vt:lpstr>  56TH CHARTER ANNIVERSARY SYMPOSIUM</vt:lpstr>
      <vt:lpstr>BREAK – OUT  SESSION: “CHALLENGES FACING RBs”</vt:lpstr>
      <vt:lpstr>BRINGING BACK TO MAINSTREAM: A CASE STUDY OF RBx</vt:lpstr>
      <vt:lpstr>PowerPoint Presentation</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BRINGING BACK TO MAINSTREAM: A CASE STUDY OF RBx</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NAME</dc:title>
  <dc:creator>Mark Heddison F. Bacsain</dc:creator>
  <cp:lastModifiedBy>GPM</cp:lastModifiedBy>
  <cp:revision>463</cp:revision>
  <cp:lastPrinted>2013-11-11T15:03:20Z</cp:lastPrinted>
  <dcterms:created xsi:type="dcterms:W3CDTF">2009-10-20T09:15:29Z</dcterms:created>
  <dcterms:modified xsi:type="dcterms:W3CDTF">2013-11-11T15:10:01Z</dcterms:modified>
</cp:coreProperties>
</file>