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3" r:id="rId5"/>
    <p:sldId id="267" r:id="rId6"/>
    <p:sldId id="268" r:id="rId7"/>
    <p:sldId id="270" r:id="rId8"/>
    <p:sldId id="272" r:id="rId9"/>
    <p:sldId id="273" r:id="rId10"/>
    <p:sldId id="277" r:id="rId11"/>
    <p:sldId id="302" r:id="rId12"/>
    <p:sldId id="279" r:id="rId13"/>
    <p:sldId id="281" r:id="rId14"/>
    <p:sldId id="304" r:id="rId15"/>
    <p:sldId id="284" r:id="rId16"/>
    <p:sldId id="285" r:id="rId17"/>
    <p:sldId id="286" r:id="rId18"/>
    <p:sldId id="287" r:id="rId19"/>
    <p:sldId id="300" r:id="rId20"/>
    <p:sldId id="288" r:id="rId21"/>
    <p:sldId id="289" r:id="rId22"/>
    <p:sldId id="290" r:id="rId23"/>
    <p:sldId id="307" r:id="rId24"/>
    <p:sldId id="30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FF9900"/>
    <a:srgbClr val="FFCC00"/>
    <a:srgbClr val="FF6600"/>
    <a:srgbClr val="F4F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FD49-8AAA-4F00-809E-1FBDB5CCEFB5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10AE-A7D3-4D62-B3EE-711F014B5F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5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FD49-8AAA-4F00-809E-1FBDB5CCEFB5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10AE-A7D3-4D62-B3EE-711F014B5F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8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FD49-8AAA-4F00-809E-1FBDB5CCEFB5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10AE-A7D3-4D62-B3EE-711F014B5F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6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FD49-8AAA-4F00-809E-1FBDB5CCEFB5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10AE-A7D3-4D62-B3EE-711F014B5F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3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FD49-8AAA-4F00-809E-1FBDB5CCEFB5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10AE-A7D3-4D62-B3EE-711F014B5F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5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FD49-8AAA-4F00-809E-1FBDB5CCEFB5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10AE-A7D3-4D62-B3EE-711F014B5F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4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FD49-8AAA-4F00-809E-1FBDB5CCEFB5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10AE-A7D3-4D62-B3EE-711F014B5F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3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FD49-8AAA-4F00-809E-1FBDB5CCEFB5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10AE-A7D3-4D62-B3EE-711F014B5F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FD49-8AAA-4F00-809E-1FBDB5CCEFB5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10AE-A7D3-4D62-B3EE-711F014B5F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FD49-8AAA-4F00-809E-1FBDB5CCEFB5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10AE-A7D3-4D62-B3EE-711F014B5F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6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FD49-8AAA-4F00-809E-1FBDB5CCEFB5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10AE-A7D3-4D62-B3EE-711F014B5F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7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2FD49-8AAA-4F00-809E-1FBDB5CCEFB5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210AE-A7D3-4D62-B3EE-711F014B5F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7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00400" y="2057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Microinsurance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SMS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67400" y="1219200"/>
            <a:ext cx="2438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Impact" panose="020B0806030902050204" pitchFamily="34" charset="0"/>
              </a:rPr>
              <a:t>Pilot test with RGBI         </a:t>
            </a:r>
            <a:r>
              <a:rPr lang="en-US" sz="2400" dirty="0" smtClean="0"/>
              <a:t>in </a:t>
            </a:r>
            <a:r>
              <a:rPr lang="en-US" sz="2400" dirty="0" err="1" smtClean="0"/>
              <a:t>Albay</a:t>
            </a:r>
            <a:r>
              <a:rPr lang="en-US" sz="2400" dirty="0" smtClean="0"/>
              <a:t>                                    last June 2012</a:t>
            </a:r>
          </a:p>
        </p:txBody>
      </p:sp>
      <p:pic>
        <p:nvPicPr>
          <p:cNvPr id="4" name="Picture 3" descr="slide 20.png"/>
          <p:cNvPicPr>
            <a:picLocks noChangeAspect="1"/>
          </p:cNvPicPr>
          <p:nvPr/>
        </p:nvPicPr>
        <p:blipFill>
          <a:blip r:embed="rId3"/>
          <a:srcRect l="4167" t="14444" r="47500" b="20000"/>
          <a:stretch>
            <a:fillRect/>
          </a:stretch>
        </p:blipFill>
        <p:spPr>
          <a:xfrm>
            <a:off x="5029200" y="3505200"/>
            <a:ext cx="2367366" cy="2408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29161"/>
            <a:ext cx="632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Sent messages on registration </a:t>
            </a:r>
            <a:endParaRPr lang="en-US" sz="2400" dirty="0" smtClean="0"/>
          </a:p>
          <a:p>
            <a:pPr algn="ctr"/>
            <a:r>
              <a:rPr lang="en-US" sz="2400" dirty="0" smtClean="0"/>
              <a:t>and enrollment to   </a:t>
            </a:r>
            <a:r>
              <a:rPr lang="en-US" dirty="0" smtClean="0"/>
              <a:t>                     </a:t>
            </a:r>
          </a:p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anose="020B0806030902050204" pitchFamily="34" charset="0"/>
              </a:rPr>
              <a:t>276 </a:t>
            </a:r>
            <a:r>
              <a:rPr lang="en-US" sz="32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anose="020B0806030902050204" pitchFamily="34" charset="0"/>
              </a:rPr>
              <a:t>principal RGBI borrowers</a:t>
            </a:r>
            <a:endParaRPr lang="en-US" sz="36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1219200"/>
            <a:ext cx="2590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Text message                       acted as                                      </a:t>
            </a:r>
            <a:r>
              <a:rPr lang="en-US" sz="28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a certificate of coverage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4343400"/>
            <a:ext cx="419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Impact" panose="020B0806030902050204" pitchFamily="34" charset="0"/>
              </a:rPr>
              <a:t>Received inquiries </a:t>
            </a:r>
            <a:r>
              <a:rPr lang="en-US" sz="2400" dirty="0" smtClean="0">
                <a:latin typeface="+mj-lt"/>
              </a:rPr>
              <a:t>about insurance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007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95900" y="1542871"/>
            <a:ext cx="3162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 smtClean="0">
                <a:latin typeface="Impact" panose="020B0806030902050204" pitchFamily="34" charset="0"/>
              </a:rPr>
              <a:t>truncated content or a “language barrier”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7800" y="3810000"/>
            <a:ext cx="2209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Other recipients thought the message was a </a:t>
            </a:r>
            <a:r>
              <a:rPr lang="en-US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scam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1150" y="961013"/>
            <a:ext cx="2990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10,173</a:t>
            </a:r>
            <a:r>
              <a:rPr lang="en-US" sz="4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latin typeface="Impact" panose="020B0806030902050204" pitchFamily="34" charset="0"/>
              </a:rPr>
              <a:t> </a:t>
            </a:r>
            <a:r>
              <a:rPr lang="en-US" sz="3200" dirty="0" smtClean="0">
                <a:latin typeface="Impact" panose="020B0806030902050204" pitchFamily="34" charset="0"/>
              </a:rPr>
              <a:t>                           </a:t>
            </a:r>
            <a:r>
              <a:rPr lang="en-US" dirty="0" smtClean="0"/>
              <a:t>                                        </a:t>
            </a:r>
            <a:r>
              <a:rPr lang="en-US" sz="2400" dirty="0" smtClean="0"/>
              <a:t>RGBI received text messages of their insurance coverage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3810000"/>
            <a:ext cx="403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/>
            <a:r>
              <a:rPr lang="en-US" sz="2400" dirty="0" smtClean="0"/>
              <a:t>Out of the recipients,</a:t>
            </a:r>
          </a:p>
          <a:p>
            <a:pPr marL="342900" lvl="1" indent="-342900" algn="ctr"/>
            <a:r>
              <a:rPr lang="en-US" sz="4800" dirty="0" smtClean="0">
                <a:latin typeface="Impact" panose="020B0806030902050204" pitchFamily="34" charset="0"/>
              </a:rPr>
              <a:t>2,628</a:t>
            </a:r>
            <a:r>
              <a:rPr lang="en-US" sz="4400" dirty="0" smtClean="0">
                <a:latin typeface="Impact" panose="020B0806030902050204" pitchFamily="34" charset="0"/>
              </a:rPr>
              <a:t>  </a:t>
            </a:r>
            <a:r>
              <a:rPr lang="en-US" sz="2800" dirty="0" smtClean="0">
                <a:latin typeface="Impact" panose="020B0806030902050204" pitchFamily="34" charset="0"/>
              </a:rPr>
              <a:t>       </a:t>
            </a:r>
            <a:r>
              <a:rPr lang="en-US" dirty="0" smtClean="0"/>
              <a:t>                                              </a:t>
            </a:r>
            <a:r>
              <a:rPr lang="en-US" sz="2400" dirty="0" smtClean="0"/>
              <a:t>responded to the</a:t>
            </a:r>
          </a:p>
          <a:p>
            <a:pPr marL="342900" lvl="1" indent="-342900" algn="ctr"/>
            <a:r>
              <a:rPr lang="en-US" sz="2400" dirty="0" smtClean="0"/>
              <a:t>SMS they received, showing interest and inquiry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685800"/>
            <a:ext cx="3905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dirty="0" smtClean="0">
                <a:latin typeface="Impact" panose="020B0806030902050204" pitchFamily="34" charset="0"/>
              </a:rPr>
              <a:t>By end of 2012…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9300" y="1127760"/>
            <a:ext cx="2571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Impact" pitchFamily="34" charset="0"/>
              </a:rPr>
              <a:t>Mobile numbers as mandatory requirement and conduct regular client orientations</a:t>
            </a:r>
          </a:p>
        </p:txBody>
      </p:sp>
    </p:spTree>
    <p:extLst>
      <p:ext uri="{BB962C8B-B14F-4D97-AF65-F5344CB8AC3E}">
        <p14:creationId xmlns:p14="http://schemas.microsoft.com/office/powerpoint/2010/main" val="27597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766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Learnings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27420" y="1112520"/>
            <a:ext cx="220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SMS service is a valuable tool in </a:t>
            </a:r>
            <a:r>
              <a:rPr lang="en-US" sz="2400" dirty="0" smtClean="0">
                <a:latin typeface="Impact" panose="020B0806030902050204" pitchFamily="34" charset="0"/>
              </a:rPr>
              <a:t>promoting RGBI’s MI operations</a:t>
            </a:r>
            <a:endParaRPr lang="en-US" dirty="0" smtClean="0">
              <a:latin typeface="Impact" panose="020B080603090205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3975318"/>
            <a:ext cx="373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Projects the bank’s image as</a:t>
            </a:r>
          </a:p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“</a:t>
            </a:r>
            <a:r>
              <a:rPr lang="en-US" sz="4400" dirty="0">
                <a:latin typeface="Impact" pitchFamily="34" charset="0"/>
              </a:rPr>
              <a:t>modern and innovative</a:t>
            </a:r>
            <a:r>
              <a:rPr lang="en-US" sz="4400" dirty="0">
                <a:latin typeface="Arial Rounded MT Bold" panose="020F0704030504030204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00400" y="2133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Current Status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SMS Project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1264384"/>
            <a:ext cx="19893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27,000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principal borrowers of </a:t>
            </a:r>
            <a:r>
              <a:rPr lang="en-US" sz="2400" dirty="0" smtClean="0"/>
              <a:t>RGBI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85800" y="609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SMS MI running for                                                                 </a:t>
            </a:r>
            <a:r>
              <a:rPr lang="en-US" sz="3200" dirty="0" smtClean="0">
                <a:latin typeface="Impact" panose="020B0806030902050204" pitchFamily="34" charset="0"/>
              </a:rPr>
              <a:t>1 year and 4 months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1066800"/>
            <a:ext cx="198939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800" dirty="0">
                <a:latin typeface="Impact" panose="020B0806030902050204" pitchFamily="34" charset="0"/>
              </a:rPr>
              <a:t>Automated </a:t>
            </a:r>
            <a:r>
              <a:rPr lang="en-US" sz="3200" dirty="0">
                <a:latin typeface="Impact" panose="020B0806030902050204" pitchFamily="34" charset="0"/>
              </a:rPr>
              <a:t>24/7</a:t>
            </a:r>
            <a:r>
              <a:rPr lang="en-US" sz="2400" dirty="0"/>
              <a:t>, </a:t>
            </a:r>
            <a:r>
              <a:rPr lang="en-US" sz="2400" dirty="0" smtClean="0"/>
              <a:t>                   </a:t>
            </a:r>
            <a:r>
              <a:rPr lang="en-US" dirty="0" smtClean="0"/>
              <a:t>with </a:t>
            </a:r>
            <a:r>
              <a:rPr lang="en-US" dirty="0"/>
              <a:t>AOs ready to answer on the fly</a:t>
            </a:r>
          </a:p>
        </p:txBody>
      </p:sp>
    </p:spTree>
    <p:extLst>
      <p:ext uri="{BB962C8B-B14F-4D97-AF65-F5344CB8AC3E}">
        <p14:creationId xmlns:p14="http://schemas.microsoft.com/office/powerpoint/2010/main" val="29857942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05500" y="1402140"/>
            <a:ext cx="236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Philippines is the </a:t>
            </a:r>
            <a:r>
              <a:rPr lang="en-US" dirty="0" smtClean="0"/>
              <a:t>“</a:t>
            </a:r>
            <a:r>
              <a:rPr lang="en-US" sz="2400" dirty="0" smtClean="0">
                <a:latin typeface="Impact" panose="020B0806030902050204" pitchFamily="34" charset="0"/>
              </a:rPr>
              <a:t>undisputed texting capital of the world</a:t>
            </a:r>
            <a:r>
              <a:rPr lang="en-US" dirty="0" smtClean="0"/>
              <a:t>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129605"/>
            <a:ext cx="251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2 billion</a:t>
            </a:r>
          </a:p>
          <a:p>
            <a:pPr algn="ctr"/>
            <a:r>
              <a:rPr lang="en-US" dirty="0" smtClean="0"/>
              <a:t> </a:t>
            </a:r>
            <a:r>
              <a:rPr lang="en-US" sz="2400" dirty="0" smtClean="0"/>
              <a:t>text messages are sent per day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4038600"/>
            <a:ext cx="243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85.5 million </a:t>
            </a:r>
            <a:r>
              <a:rPr lang="en-US" sz="2400" dirty="0" smtClean="0"/>
              <a:t>mobile phone users</a:t>
            </a:r>
          </a:p>
        </p:txBody>
      </p:sp>
    </p:spTree>
    <p:extLst>
      <p:ext uri="{BB962C8B-B14F-4D97-AF65-F5344CB8AC3E}">
        <p14:creationId xmlns:p14="http://schemas.microsoft.com/office/powerpoint/2010/main" val="32048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0017" y="1009650"/>
            <a:ext cx="24467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Officially launched as                           </a:t>
            </a:r>
            <a:r>
              <a:rPr lang="en-US" sz="3600" b="1" dirty="0" smtClean="0">
                <a:ln w="12700">
                  <a:solidFill>
                    <a:srgbClr val="0000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PIONEER</a:t>
            </a:r>
          </a:p>
          <a:p>
            <a:pPr algn="ctr"/>
            <a:r>
              <a:rPr lang="en-US" sz="3600" b="1" dirty="0" smtClean="0">
                <a:ln w="12700">
                  <a:solidFill>
                    <a:srgbClr val="0000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 MICRO-TEXT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4267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Bridges the gap                      </a:t>
            </a:r>
            <a:r>
              <a:rPr lang="en-US" sz="2400" dirty="0" smtClean="0"/>
              <a:t>between partner’s clients </a:t>
            </a:r>
          </a:p>
          <a:p>
            <a:pPr algn="ctr"/>
            <a:r>
              <a:rPr lang="en-US" sz="2400" dirty="0" smtClean="0"/>
              <a:t>and the insurer 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15000" y="1600200"/>
            <a:ext cx="2590800" cy="297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This is just the beginning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3600" y="1125141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Development of </a:t>
            </a:r>
          </a:p>
          <a:p>
            <a:pPr algn="ctr"/>
            <a:r>
              <a:rPr lang="en-US" sz="3200" dirty="0" smtClean="0">
                <a:latin typeface="Impact" panose="020B0806030902050204" pitchFamily="34" charset="0"/>
              </a:rPr>
              <a:t>2-way service feature</a:t>
            </a:r>
            <a:r>
              <a:rPr lang="en-US" dirty="0" smtClean="0"/>
              <a:t>,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0200" y="3798094"/>
            <a:ext cx="2286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800" b="1" dirty="0" smtClean="0">
                <a:latin typeface="+mj-lt"/>
              </a:rPr>
              <a:t>Launch in                </a:t>
            </a:r>
            <a:r>
              <a:rPr lang="en-US" sz="3600" dirty="0" smtClean="0">
                <a:ln>
                  <a:solidFill>
                    <a:srgbClr val="000066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Feb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_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3600" y="1371600"/>
            <a:ext cx="236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Impact" pitchFamily="34" charset="0"/>
              </a:rPr>
              <a:t>Benefits </a:t>
            </a:r>
          </a:p>
          <a:p>
            <a:pPr algn="ctr"/>
            <a:r>
              <a:rPr lang="en-US" sz="2400" b="1" dirty="0" smtClean="0"/>
              <a:t>of 2-way Service Feature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6780" y="2484120"/>
            <a:ext cx="3505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200" dirty="0" smtClean="0">
                <a:latin typeface="Impact" pitchFamily="34" charset="0"/>
              </a:rPr>
              <a:t> </a:t>
            </a:r>
            <a:r>
              <a:rPr lang="en-US" sz="2800" dirty="0" smtClean="0">
                <a:latin typeface="Impact" pitchFamily="34" charset="0"/>
              </a:rPr>
              <a:t>Advanced SMS-based Transactions</a:t>
            </a:r>
          </a:p>
          <a:p>
            <a:pPr algn="ctr">
              <a:buFont typeface="Arial" pitchFamily="34" charset="0"/>
              <a:buChar char="•"/>
            </a:pPr>
            <a:endParaRPr lang="en-US" sz="1000" dirty="0" smtClean="0">
              <a:latin typeface="Impact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latin typeface="Impact" pitchFamily="34" charset="0"/>
              </a:rPr>
              <a:t> Client Feedback</a:t>
            </a:r>
          </a:p>
          <a:p>
            <a:pPr algn="ctr">
              <a:buFont typeface="Arial" pitchFamily="34" charset="0"/>
              <a:buChar char="•"/>
            </a:pPr>
            <a:endParaRPr lang="en-US" sz="1000" dirty="0" smtClean="0">
              <a:latin typeface="Impact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>
                <a:latin typeface="Impact" pitchFamily="34" charset="0"/>
              </a:rPr>
              <a:t> </a:t>
            </a:r>
            <a:r>
              <a:rPr lang="en-US" sz="2800" dirty="0" smtClean="0">
                <a:latin typeface="Impact" pitchFamily="34" charset="0"/>
              </a:rPr>
              <a:t>Emergency Assistance</a:t>
            </a:r>
            <a:endParaRPr lang="en-US" sz="28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2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86400" y="2057400"/>
            <a:ext cx="3200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Thanks for Having 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19800" y="819150"/>
            <a:ext cx="2133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anose="020B0806030902050204" pitchFamily="34" charset="0"/>
              </a:rPr>
              <a:t>3x</a:t>
            </a:r>
            <a:r>
              <a:rPr lang="en-US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   </a:t>
            </a:r>
            <a:r>
              <a:rPr lang="en-US" sz="3600" b="1" dirty="0" smtClean="0"/>
              <a:t>                     </a:t>
            </a:r>
            <a:r>
              <a:rPr lang="en-US" sz="2400" dirty="0" smtClean="0"/>
              <a:t>more </a:t>
            </a:r>
            <a:r>
              <a:rPr lang="en-US" sz="2400" dirty="0" err="1" smtClean="0"/>
              <a:t>cellphone</a:t>
            </a:r>
            <a:r>
              <a:rPr lang="en-US" sz="2400" dirty="0" smtClean="0"/>
              <a:t> users than there are Internet users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3810000"/>
            <a:ext cx="2514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016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92%</a:t>
            </a:r>
            <a:r>
              <a:rPr lang="en-US" dirty="0" smtClean="0">
                <a:ln w="1016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                                      </a:t>
            </a:r>
            <a:r>
              <a:rPr lang="en-US" sz="2400" dirty="0" smtClean="0"/>
              <a:t>of cellphone users always keep their cellphone within reach</a:t>
            </a:r>
          </a:p>
        </p:txBody>
      </p:sp>
    </p:spTree>
    <p:extLst>
      <p:ext uri="{BB962C8B-B14F-4D97-AF65-F5344CB8AC3E}">
        <p14:creationId xmlns:p14="http://schemas.microsoft.com/office/powerpoint/2010/main" val="304335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3600" y="1219200"/>
            <a:ext cx="2362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Text messaging is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utilized by different industries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838200"/>
            <a:ext cx="34075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Vote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</a:rPr>
              <a:t>  </a:t>
            </a:r>
            <a:r>
              <a:rPr lang="en-US" dirty="0" smtClean="0"/>
              <a:t>                                                          </a:t>
            </a:r>
            <a:r>
              <a:rPr lang="en-US" sz="2400" dirty="0" smtClean="0"/>
              <a:t>for contestants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648200" y="3429000"/>
            <a:ext cx="289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anose="020B0806030902050204" pitchFamily="34" charset="0"/>
              </a:rPr>
              <a:t>Get updates</a:t>
            </a:r>
            <a:r>
              <a:rPr lang="en-US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                        </a:t>
            </a:r>
            <a:r>
              <a:rPr lang="en-US" sz="2400" dirty="0" smtClean="0"/>
              <a:t>on basketball scores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791200" y="4724400"/>
            <a:ext cx="29450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Receive/retrieve your </a:t>
            </a:r>
            <a:r>
              <a:rPr lang="en-US" sz="3200" dirty="0" smtClean="0">
                <a:ln w="10160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banking information </a:t>
            </a:r>
            <a:endParaRPr lang="en-US" sz="3200" b="1" dirty="0">
              <a:ln w="10160">
                <a:solidFill>
                  <a:srgbClr val="0000CC"/>
                </a:solidFill>
                <a:prstDash val="solid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00400" y="2133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Filipinos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Insurance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3600" y="1295400"/>
            <a:ext cx="2362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latin typeface="Impact" panose="020B0806030902050204" pitchFamily="34" charset="0"/>
              </a:rPr>
              <a:t>Pinoys</a:t>
            </a:r>
            <a:r>
              <a:rPr lang="en-US" sz="3200" dirty="0" smtClean="0">
                <a:latin typeface="Impact" panose="020B0806030902050204" pitchFamily="34" charset="0"/>
              </a:rPr>
              <a:t> are familiar</a:t>
            </a:r>
            <a:r>
              <a:rPr lang="en-US" sz="2000" dirty="0" smtClean="0"/>
              <a:t> </a:t>
            </a:r>
            <a:r>
              <a:rPr lang="en-US" sz="2400" dirty="0" smtClean="0"/>
              <a:t>with the concept of insurance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343400" y="4419600"/>
            <a:ext cx="4343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PH" sz="2400" dirty="0" smtClean="0"/>
              <a:t>There exists a                               </a:t>
            </a:r>
            <a:r>
              <a:rPr lang="en-PH" sz="4400" dirty="0" smtClean="0">
                <a:latin typeface="Impact" panose="020B0806030902050204" pitchFamily="34" charset="0"/>
              </a:rPr>
              <a:t>wide gap</a:t>
            </a:r>
            <a:r>
              <a:rPr lang="en-PH" sz="3200" dirty="0" smtClean="0">
                <a:latin typeface="Impact" panose="020B0806030902050204" pitchFamily="34" charset="0"/>
              </a:rPr>
              <a:t>                           </a:t>
            </a:r>
            <a:r>
              <a:rPr lang="en-PH" sz="2400" dirty="0" smtClean="0"/>
              <a:t>to </a:t>
            </a:r>
            <a:r>
              <a:rPr lang="en-PH" sz="2400" dirty="0"/>
              <a:t>overcome in reaching out to </a:t>
            </a:r>
            <a:r>
              <a:rPr lang="en-PH" sz="2400" dirty="0" err="1"/>
              <a:t>Microinsurance</a:t>
            </a:r>
            <a:r>
              <a:rPr lang="en-PH" sz="2400" dirty="0"/>
              <a:t> </a:t>
            </a:r>
            <a:r>
              <a:rPr lang="en-PH" sz="2400" dirty="0" smtClean="0"/>
              <a:t> market</a:t>
            </a:r>
            <a:endParaRPr lang="en-US" sz="2400" dirty="0"/>
          </a:p>
          <a:p>
            <a:pPr algn="ctr"/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648200" y="3429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/>
              <a:t>….but </a:t>
            </a:r>
            <a:r>
              <a:rPr lang="en-US" sz="2400" dirty="0"/>
              <a:t>is met with apprehension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48350" y="1066800"/>
            <a:ext cx="2514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Use a medium that makes insurance more </a:t>
            </a:r>
            <a:r>
              <a:rPr lang="en-US" sz="2800" dirty="0" smtClean="0">
                <a:latin typeface="Impact" panose="020B0806030902050204" pitchFamily="34" charset="0"/>
              </a:rPr>
              <a:t>accessible and available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685800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Impact" panose="020B0806030902050204" pitchFamily="34" charset="0"/>
              </a:rPr>
              <a:t>The Challenge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4253805"/>
            <a:ext cx="434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Embark on the SMS project -</a:t>
            </a:r>
            <a:r>
              <a:rPr lang="en-US" sz="2000" dirty="0" smtClean="0">
                <a:latin typeface="Impact" panose="020B0806030902050204" pitchFamily="34" charset="0"/>
              </a:rPr>
              <a:t>                     </a:t>
            </a:r>
            <a:r>
              <a:rPr lang="en-US" sz="2400" dirty="0" smtClean="0">
                <a:latin typeface="Impact" panose="020B0806030902050204" pitchFamily="34" charset="0"/>
              </a:rPr>
              <a:t> </a:t>
            </a:r>
            <a:r>
              <a:rPr lang="en-US" sz="3600" dirty="0" smtClean="0">
                <a:latin typeface="Impact" panose="020B0806030902050204" pitchFamily="34" charset="0"/>
              </a:rPr>
              <a:t>a first of its kind</a:t>
            </a:r>
            <a:r>
              <a:rPr lang="en-US" sz="2800" dirty="0" smtClean="0"/>
              <a:t>                            </a:t>
            </a:r>
            <a:r>
              <a:rPr lang="en-US" sz="2400" dirty="0" smtClean="0"/>
              <a:t>in the </a:t>
            </a:r>
            <a:r>
              <a:rPr lang="en-US" sz="2400" dirty="0" err="1" smtClean="0"/>
              <a:t>Microinsurance</a:t>
            </a:r>
            <a:r>
              <a:rPr lang="en-US" sz="2400" dirty="0" smtClean="0"/>
              <a:t> Industry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76600" y="2057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SMS Project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3810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Impact" panose="020B0806030902050204" pitchFamily="34" charset="0"/>
              </a:rPr>
              <a:t>Conceptualized                      </a:t>
            </a:r>
            <a:r>
              <a:rPr lang="en-US" sz="3200" dirty="0" smtClean="0">
                <a:latin typeface="Impact" panose="020B0806030902050204" pitchFamily="34" charset="0"/>
              </a:rPr>
              <a:t> </a:t>
            </a:r>
            <a:r>
              <a:rPr lang="en-US" sz="3200" dirty="0" smtClean="0"/>
              <a:t>in Feb 2012</a:t>
            </a:r>
          </a:p>
        </p:txBody>
      </p:sp>
      <p:sp>
        <p:nvSpPr>
          <p:cNvPr id="4" name="Rectangle 3"/>
          <p:cNvSpPr/>
          <p:nvPr/>
        </p:nvSpPr>
        <p:spPr>
          <a:xfrm>
            <a:off x="5867400" y="1195447"/>
            <a:ext cx="251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To utilize SMS to </a:t>
            </a:r>
            <a:r>
              <a:rPr lang="en-US" sz="2400" dirty="0" smtClean="0">
                <a:latin typeface="Impact" panose="020B0806030902050204" pitchFamily="34" charset="0"/>
              </a:rPr>
              <a:t>inform bank client </a:t>
            </a:r>
            <a:r>
              <a:rPr lang="en-US" sz="2400" dirty="0" smtClean="0"/>
              <a:t>on its application, renewal and claim status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3886200"/>
            <a:ext cx="388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Not just for sales and marketing but to </a:t>
            </a:r>
            <a:r>
              <a:rPr lang="en-US" sz="40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anose="020B0806030902050204" pitchFamily="34" charset="0"/>
              </a:rPr>
              <a:t>strengthen relationships</a:t>
            </a:r>
            <a:endParaRPr lang="en-US" sz="2800" b="1" spc="50" dirty="0" smtClean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347</Words>
  <Application>Microsoft Office PowerPoint</Application>
  <PresentationFormat>On-screen Show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Microinsurance  and  SMS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Having Us!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Ronel Cruz</dc:creator>
  <cp:lastModifiedBy>ILO-GPM</cp:lastModifiedBy>
  <cp:revision>51</cp:revision>
  <dcterms:created xsi:type="dcterms:W3CDTF">2013-11-08T07:15:37Z</dcterms:created>
  <dcterms:modified xsi:type="dcterms:W3CDTF">2013-11-12T09:21:56Z</dcterms:modified>
</cp:coreProperties>
</file>